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1" name="Shape 161"/>
          <p:cNvSpPr/>
          <p:nvPr>
            <p:ph type="sldImg"/>
          </p:nvPr>
        </p:nvSpPr>
        <p:spPr>
          <a:xfrm>
            <a:off x="1143000" y="685800"/>
            <a:ext cx="4572000" cy="3429000"/>
          </a:xfrm>
          <a:prstGeom prst="rect">
            <a:avLst/>
          </a:prstGeom>
        </p:spPr>
        <p:txBody>
          <a:bodyPr/>
          <a:lstStyle/>
          <a:p>
            <a:pPr/>
          </a:p>
        </p:txBody>
      </p:sp>
      <p:sp>
        <p:nvSpPr>
          <p:cNvPr id="162" name="Shape 16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685800" y="1775355"/>
            <a:ext cx="7772400" cy="1225021"/>
          </a:xfrm>
          <a:prstGeom prst="rect">
            <a:avLst/>
          </a:prstGeom>
        </p:spPr>
        <p:txBody>
          <a:bodyPr/>
          <a:lstStyle/>
          <a:p>
            <a:pPr/>
            <a:r>
              <a:t>Title Text</a:t>
            </a:r>
          </a:p>
        </p:txBody>
      </p:sp>
      <p:sp>
        <p:nvSpPr>
          <p:cNvPr id="13" name="Body Level One…"/>
          <p:cNvSpPr txBox="1"/>
          <p:nvPr>
            <p:ph type="body" sz="quarter" idx="1"/>
          </p:nvPr>
        </p:nvSpPr>
        <p:spPr>
          <a:xfrm>
            <a:off x="1371600" y="3238500"/>
            <a:ext cx="6400800" cy="14605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3" name="Title Text"/>
          <p:cNvSpPr txBox="1"/>
          <p:nvPr>
            <p:ph type="title"/>
          </p:nvPr>
        </p:nvSpPr>
        <p:spPr>
          <a:prstGeom prst="rect">
            <a:avLst/>
          </a:prstGeom>
        </p:spPr>
        <p:txBody>
          <a:bodyPr/>
          <a:lstStyle/>
          <a:p>
            <a:pPr/>
            <a:r>
              <a:t>Title Text</a:t>
            </a:r>
          </a:p>
        </p:txBody>
      </p:sp>
      <p:sp>
        <p:nvSpPr>
          <p:cNvPr id="9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02" name="Title Text"/>
          <p:cNvSpPr txBox="1"/>
          <p:nvPr>
            <p:ph type="title"/>
          </p:nvPr>
        </p:nvSpPr>
        <p:spPr>
          <a:xfrm>
            <a:off x="6629400" y="228865"/>
            <a:ext cx="2057400" cy="4876272"/>
          </a:xfrm>
          <a:prstGeom prst="rect">
            <a:avLst/>
          </a:prstGeom>
        </p:spPr>
        <p:txBody>
          <a:bodyPr/>
          <a:lstStyle/>
          <a:p>
            <a:pPr/>
            <a:r>
              <a:t>Title Text</a:t>
            </a:r>
          </a:p>
        </p:txBody>
      </p:sp>
      <p:sp>
        <p:nvSpPr>
          <p:cNvPr id="103" name="Body Level One…"/>
          <p:cNvSpPr txBox="1"/>
          <p:nvPr>
            <p:ph type="body" idx="1"/>
          </p:nvPr>
        </p:nvSpPr>
        <p:spPr>
          <a:xfrm>
            <a:off x="457200" y="228865"/>
            <a:ext cx="6019800" cy="487627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Text">
    <p:spTree>
      <p:nvGrpSpPr>
        <p:cNvPr id="1" name=""/>
        <p:cNvGrpSpPr/>
        <p:nvPr/>
      </p:nvGrpSpPr>
      <p:grpSpPr>
        <a:xfrm>
          <a:off x="0" y="0"/>
          <a:ext cx="0" cy="0"/>
          <a:chOff x="0" y="0"/>
          <a:chExt cx="0" cy="0"/>
        </a:xfrm>
      </p:grpSpPr>
      <p:sp>
        <p:nvSpPr>
          <p:cNvPr id="111" name="Title Text"/>
          <p:cNvSpPr txBox="1"/>
          <p:nvPr>
            <p:ph type="title"/>
          </p:nvPr>
        </p:nvSpPr>
        <p:spPr>
          <a:prstGeom prst="rect">
            <a:avLst/>
          </a:prstGeom>
        </p:spPr>
        <p:txBody>
          <a:bodyPr/>
          <a:lstStyle/>
          <a:p>
            <a:pPr/>
            <a:r>
              <a:t>Title Text</a:t>
            </a:r>
          </a:p>
        </p:txBody>
      </p:sp>
      <p:sp>
        <p:nvSpPr>
          <p:cNvPr id="11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spTree>
      <p:nvGrpSpPr>
        <p:cNvPr id="1" name=""/>
        <p:cNvGrpSpPr/>
        <p:nvPr/>
      </p:nvGrpSpPr>
      <p:grpSpPr>
        <a:xfrm>
          <a:off x="0" y="0"/>
          <a:ext cx="0" cy="0"/>
          <a:chOff x="0" y="0"/>
          <a:chExt cx="0" cy="0"/>
        </a:xfrm>
      </p:grpSpPr>
      <p:sp>
        <p:nvSpPr>
          <p:cNvPr id="120" name="Slide Number"/>
          <p:cNvSpPr txBox="1"/>
          <p:nvPr>
            <p:ph type="sldNum" sz="quarter" idx="2"/>
          </p:nvPr>
        </p:nvSpPr>
        <p:spPr>
          <a:xfrm>
            <a:off x="8428176" y="5314473"/>
            <a:ext cx="258624" cy="269241"/>
          </a:xfrm>
          <a:prstGeom prst="rect">
            <a:avLst/>
          </a:prstGeom>
        </p:spPr>
        <p:txBody>
          <a:bodyPr/>
          <a:lstStyle>
            <a:lvl1pPr>
              <a:defRPr>
                <a:solidFill>
                  <a:srgbClr val="898989"/>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27" name="Title Text"/>
          <p:cNvSpPr txBox="1"/>
          <p:nvPr>
            <p:ph type="title"/>
          </p:nvPr>
        </p:nvSpPr>
        <p:spPr>
          <a:prstGeom prst="rect">
            <a:avLst/>
          </a:prstGeom>
        </p:spPr>
        <p:txBody>
          <a:bodyPr/>
          <a:lstStyle/>
          <a:p>
            <a:pPr/>
            <a:r>
              <a:t>Title Text</a:t>
            </a:r>
          </a:p>
        </p:txBody>
      </p:sp>
      <p:sp>
        <p:nvSpPr>
          <p:cNvPr id="1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36" name="Title Text"/>
          <p:cNvSpPr txBox="1"/>
          <p:nvPr>
            <p:ph type="title"/>
          </p:nvPr>
        </p:nvSpPr>
        <p:spPr>
          <a:xfrm>
            <a:off x="0" y="285750"/>
            <a:ext cx="7886700" cy="649701"/>
          </a:xfrm>
          <a:prstGeom prst="rect">
            <a:avLst/>
          </a:prstGeom>
        </p:spPr>
        <p:txBody>
          <a:bodyPr lIns="34289" tIns="34289" rIns="34289" bIns="34289"/>
          <a:lstStyle>
            <a:lvl1pPr algn="l" defTabSz="762000">
              <a:lnSpc>
                <a:spcPct val="90000"/>
              </a:lnSpc>
              <a:defRPr sz="3000">
                <a:solidFill>
                  <a:srgbClr val="C00000"/>
                </a:solidFill>
                <a:latin typeface="Calibri Light"/>
                <a:ea typeface="Calibri Light"/>
                <a:cs typeface="Calibri Light"/>
                <a:sym typeface="Calibri Light"/>
              </a:defRPr>
            </a:lvl1pPr>
          </a:lstStyle>
          <a:p>
            <a:pPr/>
            <a:r>
              <a:t>Title Text</a:t>
            </a:r>
          </a:p>
        </p:txBody>
      </p:sp>
      <p:sp>
        <p:nvSpPr>
          <p:cNvPr id="137" name="Body Level One…"/>
          <p:cNvSpPr txBox="1"/>
          <p:nvPr>
            <p:ph type="body" idx="1"/>
          </p:nvPr>
        </p:nvSpPr>
        <p:spPr>
          <a:xfrm>
            <a:off x="628650" y="1654968"/>
            <a:ext cx="7886700" cy="3263505"/>
          </a:xfrm>
          <a:prstGeom prst="rect">
            <a:avLst/>
          </a:prstGeom>
        </p:spPr>
        <p:txBody>
          <a:bodyPr lIns="34289" tIns="34289" rIns="34289" bIns="34289"/>
          <a:lstStyle>
            <a:lvl1pPr marL="179614" indent="-179614" defTabSz="762000">
              <a:lnSpc>
                <a:spcPct val="90000"/>
              </a:lnSpc>
              <a:spcBef>
                <a:spcPts val="800"/>
              </a:spcBef>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pPr/>
            <a:r>
              <a:t>Body Level One</a:t>
            </a:r>
          </a:p>
          <a:p>
            <a:pPr lvl="1"/>
            <a:r>
              <a:t>Body Level Two</a:t>
            </a:r>
          </a:p>
          <a:p>
            <a:pPr lvl="2"/>
            <a:r>
              <a:t>Body Level Three</a:t>
            </a:r>
          </a:p>
          <a:p>
            <a:pPr lvl="3"/>
            <a:r>
              <a:t>Body Level Four</a:t>
            </a:r>
          </a:p>
          <a:p>
            <a:pPr lvl="4"/>
            <a:r>
              <a:t>Body Level Five</a:t>
            </a:r>
          </a:p>
        </p:txBody>
      </p:sp>
      <p:sp>
        <p:nvSpPr>
          <p:cNvPr id="138" name="Slide Number"/>
          <p:cNvSpPr txBox="1"/>
          <p:nvPr>
            <p:ph type="sldNum" sz="quarter" idx="2"/>
          </p:nvPr>
        </p:nvSpPr>
        <p:spPr>
          <a:xfrm>
            <a:off x="8305335" y="5073095"/>
            <a:ext cx="210015" cy="233679"/>
          </a:xfrm>
          <a:prstGeom prst="rect">
            <a:avLst/>
          </a:prstGeom>
        </p:spPr>
        <p:txBody>
          <a:bodyPr lIns="34289" tIns="34289" rIns="34289" bIns="34289"/>
          <a:lstStyle>
            <a:lvl1pPr defTabSz="762000">
              <a:defRPr sz="10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45" name="Title Text"/>
          <p:cNvSpPr txBox="1"/>
          <p:nvPr>
            <p:ph type="title"/>
          </p:nvPr>
        </p:nvSpPr>
        <p:spPr>
          <a:xfrm>
            <a:off x="1142999" y="928687"/>
            <a:ext cx="5915027" cy="487276"/>
          </a:xfrm>
          <a:prstGeom prst="rect">
            <a:avLst/>
          </a:prstGeom>
        </p:spPr>
        <p:txBody>
          <a:bodyPr lIns="25717" tIns="25717" rIns="25717" bIns="25717"/>
          <a:lstStyle>
            <a:lvl1pPr algn="l" defTabSz="762000">
              <a:lnSpc>
                <a:spcPct val="90000"/>
              </a:lnSpc>
              <a:defRPr sz="2800">
                <a:solidFill>
                  <a:srgbClr val="C00000"/>
                </a:solidFill>
                <a:latin typeface="Calibri Light"/>
                <a:ea typeface="Calibri Light"/>
                <a:cs typeface="Calibri Light"/>
                <a:sym typeface="Calibri Light"/>
              </a:defRPr>
            </a:lvl1pPr>
          </a:lstStyle>
          <a:p>
            <a:pPr/>
            <a:r>
              <a:t>Title Text</a:t>
            </a:r>
          </a:p>
        </p:txBody>
      </p:sp>
      <p:sp>
        <p:nvSpPr>
          <p:cNvPr id="146" name="Body Level One…"/>
          <p:cNvSpPr txBox="1"/>
          <p:nvPr>
            <p:ph type="body" sz="half" idx="1"/>
          </p:nvPr>
        </p:nvSpPr>
        <p:spPr>
          <a:xfrm>
            <a:off x="1614487" y="1955601"/>
            <a:ext cx="5915027" cy="2447629"/>
          </a:xfrm>
          <a:prstGeom prst="rect">
            <a:avLst/>
          </a:prstGeom>
        </p:spPr>
        <p:txBody>
          <a:bodyPr lIns="25717" tIns="25717" rIns="25717" bIns="25717"/>
          <a:lstStyle>
            <a:lvl1pPr marL="163285" indent="-163285" defTabSz="762000">
              <a:lnSpc>
                <a:spcPct val="90000"/>
              </a:lnSpc>
              <a:spcBef>
                <a:spcPts val="800"/>
              </a:spcBef>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pPr/>
            <a:r>
              <a:t>Body Level One</a:t>
            </a:r>
          </a:p>
          <a:p>
            <a:pPr lvl="1"/>
            <a:r>
              <a:t>Body Level Two</a:t>
            </a:r>
          </a:p>
          <a:p>
            <a:pPr lvl="2"/>
            <a:r>
              <a:t>Body Level Three</a:t>
            </a:r>
          </a:p>
          <a:p>
            <a:pPr lvl="3"/>
            <a:r>
              <a:t>Body Level Four</a:t>
            </a:r>
          </a:p>
          <a:p>
            <a:pPr lvl="4"/>
            <a:r>
              <a:t>Body Level Five</a:t>
            </a:r>
          </a:p>
        </p:txBody>
      </p:sp>
      <p:sp>
        <p:nvSpPr>
          <p:cNvPr id="147" name="Slide Number"/>
          <p:cNvSpPr txBox="1"/>
          <p:nvPr>
            <p:ph type="sldNum" sz="quarter" idx="2"/>
          </p:nvPr>
        </p:nvSpPr>
        <p:spPr>
          <a:xfrm>
            <a:off x="7349514" y="4511258"/>
            <a:ext cx="179999" cy="191136"/>
          </a:xfrm>
          <a:prstGeom prst="rect">
            <a:avLst/>
          </a:prstGeom>
        </p:spPr>
        <p:txBody>
          <a:bodyPr lIns="25717" tIns="25717" rIns="25717" bIns="25717"/>
          <a:lstStyle>
            <a:lvl1pPr defTabSz="762000">
              <a:defRPr sz="9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Content">
    <p:spTree>
      <p:nvGrpSpPr>
        <p:cNvPr id="1" name=""/>
        <p:cNvGrpSpPr/>
        <p:nvPr/>
      </p:nvGrpSpPr>
      <p:grpSpPr>
        <a:xfrm>
          <a:off x="0" y="0"/>
          <a:ext cx="0" cy="0"/>
          <a:chOff x="0" y="0"/>
          <a:chExt cx="0" cy="0"/>
        </a:xfrm>
      </p:grpSpPr>
      <p:sp>
        <p:nvSpPr>
          <p:cNvPr id="154" name="Body Level One…"/>
          <p:cNvSpPr txBox="1"/>
          <p:nvPr>
            <p:ph type="body" idx="1"/>
          </p:nvPr>
        </p:nvSpPr>
        <p:spPr>
          <a:xfrm>
            <a:off x="171480" y="1012019"/>
            <a:ext cx="8829676" cy="4583939"/>
          </a:xfrm>
          <a:prstGeom prst="rect">
            <a:avLst/>
          </a:prstGeom>
          <a:solidFill>
            <a:srgbClr val="FFFFFF"/>
          </a:solidFill>
          <a:ln w="31750">
            <a:solidFill>
              <a:srgbClr val="C00000">
                <a:alpha val="46000"/>
              </a:srgbClr>
            </a:solidFill>
            <a:round/>
          </a:ln>
          <a:effectLst>
            <a:outerShdw sx="100000" sy="100000" kx="0" ky="0" algn="b" rotWithShape="0" blurRad="50800" dist="50800" dir="5400000">
              <a:srgbClr val="EEECE1"/>
            </a:outerShdw>
          </a:effectLst>
        </p:spPr>
        <p:txBody>
          <a:bodyPr/>
          <a:lstStyle/>
          <a:p>
            <a:pPr/>
            <a:r>
              <a:t>Body Level One</a:t>
            </a:r>
          </a:p>
          <a:p>
            <a:pPr lvl="1"/>
            <a:r>
              <a:t>Body Level Two</a:t>
            </a:r>
          </a:p>
          <a:p>
            <a:pPr lvl="2"/>
            <a:r>
              <a:t>Body Level Three</a:t>
            </a:r>
          </a:p>
          <a:p>
            <a:pPr lvl="3"/>
            <a:r>
              <a:t>Body Level Four</a:t>
            </a:r>
          </a:p>
          <a:p>
            <a:pPr lvl="4"/>
            <a:r>
              <a:t>Body Level Five</a:t>
            </a: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0" name="Title Text"/>
          <p:cNvSpPr txBox="1"/>
          <p:nvPr>
            <p:ph type="title"/>
          </p:nvPr>
        </p:nvSpPr>
        <p:spPr>
          <a:xfrm>
            <a:off x="722312" y="3672418"/>
            <a:ext cx="7772401" cy="1135063"/>
          </a:xfrm>
          <a:prstGeom prst="rect">
            <a:avLst/>
          </a:prstGeom>
        </p:spPr>
        <p:txBody>
          <a:bodyPr anchor="t"/>
          <a:lstStyle>
            <a:lvl1pPr algn="l">
              <a:defRPr b="1" cap="all" sz="4000"/>
            </a:lvl1pPr>
          </a:lstStyle>
          <a:p>
            <a:pPr/>
            <a:r>
              <a:t>Title Text</a:t>
            </a:r>
          </a:p>
        </p:txBody>
      </p:sp>
      <p:sp>
        <p:nvSpPr>
          <p:cNvPr id="31" name="Body Level One…"/>
          <p:cNvSpPr txBox="1"/>
          <p:nvPr>
            <p:ph type="body" sz="quarter" idx="1"/>
          </p:nvPr>
        </p:nvSpPr>
        <p:spPr>
          <a:xfrm>
            <a:off x="722312" y="2422261"/>
            <a:ext cx="7772401" cy="1250157"/>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9" name="Title Text"/>
          <p:cNvSpPr txBox="1"/>
          <p:nvPr>
            <p:ph type="title"/>
          </p:nvPr>
        </p:nvSpPr>
        <p:spPr>
          <a:prstGeom prst="rect">
            <a:avLst/>
          </a:prstGeom>
        </p:spPr>
        <p:txBody>
          <a:bodyPr/>
          <a:lstStyle/>
          <a:p>
            <a:pPr/>
            <a:r>
              <a:t>Title Text</a:t>
            </a:r>
          </a:p>
        </p:txBody>
      </p:sp>
      <p:sp>
        <p:nvSpPr>
          <p:cNvPr id="40" name="Body Level One…"/>
          <p:cNvSpPr txBox="1"/>
          <p:nvPr>
            <p:ph type="body" sz="half" idx="1"/>
          </p:nvPr>
        </p:nvSpPr>
        <p:spPr>
          <a:xfrm>
            <a:off x="457200" y="1333500"/>
            <a:ext cx="4038600" cy="377163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Body Level One…"/>
          <p:cNvSpPr txBox="1"/>
          <p:nvPr>
            <p:ph type="body" sz="quarter" idx="1"/>
          </p:nvPr>
        </p:nvSpPr>
        <p:spPr>
          <a:xfrm>
            <a:off x="457200" y="1279260"/>
            <a:ext cx="4040188" cy="533137"/>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0" name="Text Placeholder 4"/>
          <p:cNvSpPr/>
          <p:nvPr>
            <p:ph type="body" sz="quarter" idx="13"/>
          </p:nvPr>
        </p:nvSpPr>
        <p:spPr>
          <a:xfrm>
            <a:off x="4645026" y="1279260"/>
            <a:ext cx="4041776" cy="533137"/>
          </a:xfrm>
          <a:prstGeom prst="rect">
            <a:avLst/>
          </a:prstGeom>
        </p:spPr>
        <p:txBody>
          <a:bodyPr anchor="b"/>
          <a:lstStyle/>
          <a:p>
            <a:pPr marL="0" indent="0">
              <a:spcBef>
                <a:spcPts val="500"/>
              </a:spcBef>
              <a:buSzTx/>
              <a:buFontTx/>
              <a:buNone/>
              <a:defRPr b="1" sz="2400"/>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3" name="Title Text"/>
          <p:cNvSpPr txBox="1"/>
          <p:nvPr>
            <p:ph type="title"/>
          </p:nvPr>
        </p:nvSpPr>
        <p:spPr>
          <a:xfrm>
            <a:off x="457201" y="227541"/>
            <a:ext cx="3008315" cy="968376"/>
          </a:xfrm>
          <a:prstGeom prst="rect">
            <a:avLst/>
          </a:prstGeom>
        </p:spPr>
        <p:txBody>
          <a:bodyPr anchor="b"/>
          <a:lstStyle>
            <a:lvl1pPr algn="l">
              <a:defRPr b="1" sz="2000"/>
            </a:lvl1pPr>
          </a:lstStyle>
          <a:p>
            <a:pPr/>
            <a:r>
              <a:t>Title Text</a:t>
            </a:r>
          </a:p>
        </p:txBody>
      </p:sp>
      <p:sp>
        <p:nvSpPr>
          <p:cNvPr id="74" name="Body Level One…"/>
          <p:cNvSpPr txBox="1"/>
          <p:nvPr>
            <p:ph type="body" idx="1"/>
          </p:nvPr>
        </p:nvSpPr>
        <p:spPr>
          <a:xfrm>
            <a:off x="3575050" y="227542"/>
            <a:ext cx="5111750" cy="487759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5" name="Text Placeholder 3"/>
          <p:cNvSpPr/>
          <p:nvPr>
            <p:ph type="body" sz="half" idx="13"/>
          </p:nvPr>
        </p:nvSpPr>
        <p:spPr>
          <a:xfrm>
            <a:off x="457201" y="1195917"/>
            <a:ext cx="3008315" cy="3909221"/>
          </a:xfrm>
          <a:prstGeom prst="rect">
            <a:avLst/>
          </a:prstGeom>
        </p:spPr>
        <p:txBody>
          <a:bodyPr/>
          <a:lstStyle/>
          <a:p>
            <a:pPr marL="0" indent="0">
              <a:spcBef>
                <a:spcPts val="300"/>
              </a:spcBef>
              <a:buSzTx/>
              <a:buFontTx/>
              <a:buNone/>
              <a:defRPr sz="1400"/>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3" name="Title Text"/>
          <p:cNvSpPr txBox="1"/>
          <p:nvPr>
            <p:ph type="title"/>
          </p:nvPr>
        </p:nvSpPr>
        <p:spPr>
          <a:xfrm>
            <a:off x="1792288" y="4000500"/>
            <a:ext cx="5486401" cy="472282"/>
          </a:xfrm>
          <a:prstGeom prst="rect">
            <a:avLst/>
          </a:prstGeom>
        </p:spPr>
        <p:txBody>
          <a:bodyPr anchor="b"/>
          <a:lstStyle>
            <a:lvl1pPr algn="l">
              <a:defRPr b="1" sz="2000"/>
            </a:lvl1pPr>
          </a:lstStyle>
          <a:p>
            <a:pPr/>
            <a:r>
              <a:t>Title Text</a:t>
            </a:r>
          </a:p>
        </p:txBody>
      </p:sp>
      <p:sp>
        <p:nvSpPr>
          <p:cNvPr id="84" name="Picture Placeholder 2"/>
          <p:cNvSpPr/>
          <p:nvPr>
            <p:ph type="pic" sz="half" idx="13"/>
          </p:nvPr>
        </p:nvSpPr>
        <p:spPr>
          <a:xfrm>
            <a:off x="1792288" y="510646"/>
            <a:ext cx="5486401" cy="3429001"/>
          </a:xfrm>
          <a:prstGeom prst="rect">
            <a:avLst/>
          </a:prstGeom>
        </p:spPr>
        <p:txBody>
          <a:bodyPr lIns="91439" rIns="91439">
            <a:noAutofit/>
          </a:bodyPr>
          <a:lstStyle/>
          <a:p>
            <a:pPr/>
          </a:p>
        </p:txBody>
      </p:sp>
      <p:sp>
        <p:nvSpPr>
          <p:cNvPr id="85" name="Body Level One…"/>
          <p:cNvSpPr txBox="1"/>
          <p:nvPr>
            <p:ph type="body" sz="quarter" idx="1"/>
          </p:nvPr>
        </p:nvSpPr>
        <p:spPr>
          <a:xfrm>
            <a:off x="1792288" y="4472782"/>
            <a:ext cx="5486401" cy="670720"/>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2">
            <a:extLst/>
          </a:blip>
          <a:stretch>
            <a:fillRect/>
          </a:stretch>
        </p:blipFill>
        <p:spPr>
          <a:xfrm>
            <a:off x="563" y="1"/>
            <a:ext cx="9143438" cy="5715001"/>
          </a:xfrm>
          <a:prstGeom prst="rect">
            <a:avLst/>
          </a:prstGeom>
          <a:ln w="12700">
            <a:miter lim="400000"/>
          </a:ln>
        </p:spPr>
      </p:pic>
      <p:sp>
        <p:nvSpPr>
          <p:cNvPr id="3" name="Title Text"/>
          <p:cNvSpPr txBox="1"/>
          <p:nvPr>
            <p:ph type="title"/>
          </p:nvPr>
        </p:nvSpPr>
        <p:spPr>
          <a:xfrm>
            <a:off x="457200" y="228865"/>
            <a:ext cx="8229600" cy="9525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333500"/>
            <a:ext cx="8229600" cy="37716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5314474"/>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2.jpeg"/><Relationship Id="rId4"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 Id="rId3" Type="http://schemas.openxmlformats.org/officeDocument/2006/relationships/image" Target="../media/image1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asecuritysite.com/encryption/padding" TargetMode="Externa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hyperlink" Target="https://asecuritysite.com/encryption/fernet" TargetMode="External"/><Relationship Id="rId7" Type="http://schemas.openxmlformats.org/officeDocument/2006/relationships/image" Target="../media/image3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asecuritysite.com/encryption/padding" TargetMode="Externa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hyperlink" Target="https://asecuritysite.com/encryption/fernet2" TargetMode="External"/><Relationship Id="rId6" Type="http://schemas.openxmlformats.org/officeDocument/2006/relationships/image" Target="../media/image3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5.png"/><Relationship Id="rId3" Type="http://schemas.openxmlformats.org/officeDocument/2006/relationships/hyperlink" Target="https://asecuritysite.com/encryption/fer" TargetMode="External"/><Relationship Id="rId4" Type="http://schemas.openxmlformats.org/officeDocument/2006/relationships/image" Target="../media/image39.png"/><Relationship Id="rId5" Type="http://schemas.openxmlformats.org/officeDocument/2006/relationships/hyperlink" Target="https://asecuritysite.com/encryption/ferdecode" TargetMode="External"/><Relationship Id="rId6" Type="http://schemas.openxmlformats.org/officeDocument/2006/relationships/image" Target="../media/image4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 Id="rId3" Type="http://schemas.openxmlformats.org/officeDocument/2006/relationships/hyperlink" Target="https://asecuritysite.com/encryption/fernet3" TargetMode="External"/><Relationship Id="rId4" Type="http://schemas.openxmlformats.org/officeDocument/2006/relationships/image" Target="../media/image4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asecuritysite.com/encryption/srp" TargetMode="External"/><Relationship Id="rId3" Type="http://schemas.openxmlformats.org/officeDocument/2006/relationships/image" Target="../media/image4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asecuritysite.com/encryption/srp" TargetMode="External"/><Relationship Id="rId3" Type="http://schemas.openxmlformats.org/officeDocument/2006/relationships/image" Target="../media/image4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 Id="rId3" Type="http://schemas.openxmlformats.org/officeDocument/2006/relationships/hyperlink" Target="https://asecuritysite.com/encryption/spake"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hyperlink" Target="https://asecuritysite.com/encryption/spake"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3.jpeg"/><Relationship Id="rId5" Type="http://schemas.openxmlformats.org/officeDocument/2006/relationships/image" Target="../media/image52.png"/><Relationship Id="rId6" Type="http://schemas.openxmlformats.org/officeDocument/2006/relationships/image" Target="../media/image5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png"/><Relationship Id="rId3" Type="http://schemas.openxmlformats.org/officeDocument/2006/relationships/hyperlink" Target="https://asecuritysite.com/encryption/fpe"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itle 1"/>
          <p:cNvSpPr txBox="1"/>
          <p:nvPr>
            <p:ph type="title"/>
          </p:nvPr>
        </p:nvSpPr>
        <p:spPr>
          <a:xfrm>
            <a:off x="430212" y="787400"/>
            <a:ext cx="5327651" cy="4140200"/>
          </a:xfrm>
          <a:prstGeom prst="rect">
            <a:avLst/>
          </a:prstGeom>
        </p:spPr>
        <p:txBody>
          <a:bodyPr/>
          <a:lstStyle/>
          <a:p>
            <a:pPr algn="l" defTabSz="685800">
              <a:defRPr b="1" sz="2925">
                <a:solidFill>
                  <a:srgbClr val="C00000"/>
                </a:solidFill>
              </a:defRPr>
            </a:pPr>
            <a:r>
              <a:t>Tokens, Authorization and Docker</a:t>
            </a:r>
            <a:br/>
            <a:r>
              <a:rPr b="0" sz="1350"/>
              <a:t>ECR-20 Tokens</a:t>
            </a:r>
            <a:endParaRPr b="0" sz="1350"/>
          </a:p>
          <a:p>
            <a:pPr algn="l" defTabSz="685800">
              <a:defRPr b="1" sz="2925">
                <a:solidFill>
                  <a:srgbClr val="C00000"/>
                </a:solidFill>
              </a:defRPr>
            </a:pPr>
            <a:r>
              <a:rPr b="0" sz="1350"/>
              <a:t>JSON Web Tokens</a:t>
            </a:r>
            <a:endParaRPr b="0" sz="1350"/>
          </a:p>
          <a:p>
            <a:pPr algn="l" defTabSz="685800">
              <a:defRPr b="1" sz="2925">
                <a:solidFill>
                  <a:srgbClr val="C00000"/>
                </a:solidFill>
              </a:defRPr>
            </a:pPr>
            <a:r>
              <a:rPr b="0" sz="1350"/>
              <a:t>OAuth 2.0</a:t>
            </a:r>
            <a:endParaRPr b="0" sz="1350"/>
          </a:p>
          <a:p>
            <a:pPr algn="l" defTabSz="685800">
              <a:defRPr b="1" sz="2925">
                <a:solidFill>
                  <a:srgbClr val="C00000"/>
                </a:solidFill>
              </a:defRPr>
            </a:pPr>
            <a:r>
              <a:rPr b="0" sz="1350"/>
              <a:t>Fernet Tokens</a:t>
            </a:r>
            <a:endParaRPr b="0" sz="1350"/>
          </a:p>
          <a:p>
            <a:pPr algn="l" defTabSz="685800">
              <a:defRPr b="1" sz="2925">
                <a:solidFill>
                  <a:srgbClr val="C00000"/>
                </a:solidFill>
              </a:defRPr>
            </a:pPr>
            <a:r>
              <a:rPr b="0" sz="1350"/>
              <a:t>PAKE</a:t>
            </a:r>
            <a:endParaRPr b="0" sz="1350"/>
          </a:p>
          <a:p>
            <a:pPr algn="l" defTabSz="685800">
              <a:defRPr b="1" sz="2925">
                <a:solidFill>
                  <a:srgbClr val="C00000"/>
                </a:solidFill>
              </a:defRPr>
            </a:pPr>
            <a:r>
              <a:rPr b="0" sz="1350"/>
              <a:t>Docker</a:t>
            </a:r>
            <a:endParaRPr b="0" sz="1350"/>
          </a:p>
          <a:p>
            <a:pPr algn="l" defTabSz="685800">
              <a:defRPr b="1" sz="2925">
                <a:solidFill>
                  <a:srgbClr val="C00000"/>
                </a:solidFill>
              </a:defRPr>
            </a:pPr>
            <a:br>
              <a:rPr b="0" sz="1350"/>
            </a:br>
            <a:br>
              <a:rPr b="0" sz="1350"/>
            </a:br>
            <a:r>
              <a:rPr sz="2025">
                <a:solidFill>
                  <a:srgbClr val="000000"/>
                </a:solidFill>
              </a:rPr>
              <a:t>Prof Bill Buchanan OBE</a:t>
            </a:r>
            <a:br>
              <a:rPr sz="2025">
                <a:solidFill>
                  <a:srgbClr val="000000"/>
                </a:solidFill>
              </a:rPr>
            </a:br>
            <a:br>
              <a:rPr b="0" sz="1350"/>
            </a:br>
            <a:r>
              <a:rPr b="0" sz="1350"/>
              <a:t>http://asecuritysite.com/esecurity</a:t>
            </a:r>
            <a:br>
              <a:rPr b="0" sz="1350"/>
            </a:br>
            <a:br>
              <a:rPr b="0" sz="1350"/>
            </a:br>
            <a:endParaRPr b="0" sz="1350"/>
          </a:p>
          <a:p>
            <a:pPr algn="l" defTabSz="685800">
              <a:defRPr b="1" sz="2925">
                <a:solidFill>
                  <a:srgbClr val="C00000"/>
                </a:solidFill>
              </a:defRPr>
            </a:pPr>
            <a:br>
              <a:rPr b="0" sz="1350"/>
            </a:br>
          </a:p>
        </p:txBody>
      </p:sp>
      <p:pic>
        <p:nvPicPr>
          <p:cNvPr id="165"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itle"/>
          <p:cNvSpPr txBox="1"/>
          <p:nvPr>
            <p:ph type="title" idx="4294967295"/>
          </p:nvPr>
        </p:nvSpPr>
        <p:spPr>
          <a:xfrm>
            <a:off x="457200" y="228600"/>
            <a:ext cx="8229600" cy="952500"/>
          </a:xfrm>
          <a:prstGeom prst="rect">
            <a:avLst/>
          </a:prstGeom>
        </p:spPr>
        <p:txBody>
          <a:bodyPr/>
          <a:lstStyle/>
          <a:p>
            <a:pPr/>
          </a:p>
        </p:txBody>
      </p:sp>
      <p:sp>
        <p:nvSpPr>
          <p:cNvPr id="192" name="ECR-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ECR-20 Tokens</a:t>
            </a:r>
          </a:p>
        </p:txBody>
      </p:sp>
      <p:pic>
        <p:nvPicPr>
          <p:cNvPr id="193" name="1*Y_Yvyf0YvNlYEgM3eOMvGA.png" descr="1*Y_Yvyf0YvNlYEgM3eOMvGA.png"/>
          <p:cNvPicPr>
            <a:picLocks noChangeAspect="1"/>
          </p:cNvPicPr>
          <p:nvPr/>
        </p:nvPicPr>
        <p:blipFill>
          <a:blip r:embed="rId2">
            <a:extLst/>
          </a:blip>
          <a:stretch>
            <a:fillRect/>
          </a:stretch>
        </p:blipFill>
        <p:spPr>
          <a:xfrm>
            <a:off x="53885" y="867878"/>
            <a:ext cx="5413736" cy="4441938"/>
          </a:xfrm>
          <a:prstGeom prst="rect">
            <a:avLst/>
          </a:prstGeom>
          <a:ln w="12700">
            <a:miter lim="400000"/>
          </a:ln>
        </p:spPr>
      </p:pic>
      <p:sp>
        <p:nvSpPr>
          <p:cNvPr id="194" name="Within the Ethereum blockchain we can record transactions and run smart contracts. These things allow us to run DApps (decentralized applications) and which can support the running of the infrastructure in return for some payment (Ether).…"/>
          <p:cNvSpPr txBox="1"/>
          <p:nvPr/>
        </p:nvSpPr>
        <p:spPr>
          <a:xfrm>
            <a:off x="5446779" y="896827"/>
            <a:ext cx="3570004" cy="438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Within the Ethereum blockchain we can record transactions and run smart contracts. These things allow us to run DApps (decentralized applications) and which can support the running of the infrastructure in return for some payment (Ether). </a:t>
            </a:r>
          </a:p>
          <a:p>
            <a:pPr defTabSz="457200">
              <a:lnSpc>
                <a:spcPts val="3500"/>
              </a:lnSpc>
              <a:defRPr>
                <a:latin typeface="Arial"/>
                <a:ea typeface="Arial"/>
                <a:cs typeface="Arial"/>
                <a:sym typeface="Arial"/>
              </a:defRPr>
            </a:pPr>
          </a:p>
          <a:p>
            <a:pPr defTabSz="457200">
              <a:lnSpc>
                <a:spcPts val="3500"/>
              </a:lnSpc>
              <a:defRPr>
                <a:latin typeface="Arial"/>
                <a:ea typeface="Arial"/>
                <a:cs typeface="Arial"/>
                <a:sym typeface="Arial"/>
              </a:defRPr>
            </a:pPr>
            <a:r>
              <a:t>A DApp can also </a:t>
            </a:r>
            <a:r>
              <a:rPr b="1"/>
              <a:t>create tokens for new currencies</a:t>
            </a:r>
            <a:r>
              <a:t>, shares in a company or to prove the ownership of an asset. </a:t>
            </a:r>
          </a:p>
          <a:p>
            <a:pPr defTabSz="457200">
              <a:lnSpc>
                <a:spcPts val="3500"/>
              </a:lnSpc>
              <a:defRPr>
                <a:latin typeface="Arial"/>
                <a:ea typeface="Arial"/>
                <a:cs typeface="Arial"/>
                <a:sym typeface="Arial"/>
              </a:defRPr>
            </a:pPr>
          </a:p>
          <a:p>
            <a:pPr defTabSz="457200">
              <a:lnSpc>
                <a:spcPts val="3500"/>
              </a:lnSpc>
              <a:defRPr>
                <a:latin typeface="Times"/>
                <a:ea typeface="Times"/>
                <a:cs typeface="Times"/>
                <a:sym typeface="Times"/>
              </a:defRPr>
            </a:pPr>
            <a:r>
              <a:rPr>
                <a:latin typeface="Arial"/>
                <a:ea typeface="Arial"/>
                <a:cs typeface="Arial"/>
                <a:sym typeface="Arial"/>
              </a:rPr>
              <a:t>ERC-20 allow for the sharing, transfer and storage of tokens</a:t>
            </a:r>
            <a: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Title"/>
          <p:cNvSpPr txBox="1"/>
          <p:nvPr>
            <p:ph type="title" idx="4294967295"/>
          </p:nvPr>
        </p:nvSpPr>
        <p:spPr>
          <a:xfrm>
            <a:off x="457200" y="228600"/>
            <a:ext cx="8229600" cy="952500"/>
          </a:xfrm>
          <a:prstGeom prst="rect">
            <a:avLst/>
          </a:prstGeom>
        </p:spPr>
        <p:txBody>
          <a:bodyPr/>
          <a:lstStyle/>
          <a:p>
            <a:pPr/>
          </a:p>
        </p:txBody>
      </p:sp>
      <p:sp>
        <p:nvSpPr>
          <p:cNvPr id="197" name="ECR-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ECR-20 Tokens</a:t>
            </a:r>
          </a:p>
        </p:txBody>
      </p:sp>
      <p:pic>
        <p:nvPicPr>
          <p:cNvPr id="198" name="1*Y_Yvyf0YvNlYEgM3eOMvGA.png" descr="1*Y_Yvyf0YvNlYEgM3eOMvGA.png"/>
          <p:cNvPicPr>
            <a:picLocks noChangeAspect="1"/>
          </p:cNvPicPr>
          <p:nvPr/>
        </p:nvPicPr>
        <p:blipFill>
          <a:blip r:embed="rId2">
            <a:extLst/>
          </a:blip>
          <a:stretch>
            <a:fillRect/>
          </a:stretch>
        </p:blipFill>
        <p:spPr>
          <a:xfrm>
            <a:off x="246411" y="655085"/>
            <a:ext cx="3746397" cy="3073896"/>
          </a:xfrm>
          <a:prstGeom prst="rect">
            <a:avLst/>
          </a:prstGeom>
          <a:ln w="12700">
            <a:miter lim="400000"/>
          </a:ln>
        </p:spPr>
      </p:pic>
      <p:sp>
        <p:nvSpPr>
          <p:cNvPr id="199" name="ERC-20 tokens are supported by the whole of the Ethereum infrastructure and can be easily traded. They support a number of mandatory functions:…"/>
          <p:cNvSpPr txBox="1"/>
          <p:nvPr/>
        </p:nvSpPr>
        <p:spPr>
          <a:xfrm>
            <a:off x="3948919" y="281869"/>
            <a:ext cx="5148761" cy="51512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ERC-20 tokens are supported by the whole of the Ethereum infrastructure and can be easily traded. They support a number of mandatory functions:</a:t>
            </a:r>
          </a:p>
          <a:p>
            <a:pPr defTabSz="457200">
              <a:lnSpc>
                <a:spcPts val="3500"/>
              </a:lnSpc>
              <a:defRPr>
                <a:latin typeface="Arial"/>
                <a:ea typeface="Arial"/>
                <a:cs typeface="Arial"/>
                <a:sym typeface="Arial"/>
              </a:defRPr>
            </a:pP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totalSupply. </a:t>
            </a:r>
            <a:r>
              <a:t>This function is the total number of ERC-20 tokens that have been created.</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balanceOf. T</a:t>
            </a:r>
            <a:r>
              <a:t>his function identifies the number of tokens that a given address has in its account.</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transfer.</a:t>
            </a:r>
            <a:r>
              <a:t> This function supports the transfer of tokens to a defined user address.</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transferFrom. </a:t>
            </a:r>
            <a:r>
              <a:t>This function supports a user to transfer tokens to another user.</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approve.</a:t>
            </a:r>
            <a:r>
              <a:t> This function checks that a transaction is valid, based on the supply of token.</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allowance.</a:t>
            </a:r>
            <a:r>
              <a:t> This function checks if a user has enough funds in their account for a transaction.</a:t>
            </a:r>
          </a:p>
        </p:txBody>
      </p:sp>
      <p:sp>
        <p:nvSpPr>
          <p:cNvPr id="200" name="Optional:…"/>
          <p:cNvSpPr txBox="1"/>
          <p:nvPr/>
        </p:nvSpPr>
        <p:spPr>
          <a:xfrm>
            <a:off x="63259" y="4026342"/>
            <a:ext cx="3957068" cy="12421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Optional:</a:t>
            </a:r>
          </a:p>
          <a:p>
            <a:pPr marL="457200" indent="-317500" defTabSz="457200">
              <a:lnSpc>
                <a:spcPts val="2800"/>
              </a:lnSpc>
              <a:buClr>
                <a:srgbClr val="000000"/>
              </a:buClr>
              <a:buSzPct val="100000"/>
              <a:buFont typeface="Times"/>
              <a:buChar char="•"/>
              <a:defRPr sz="1200">
                <a:latin typeface="Arial"/>
                <a:ea typeface="Arial"/>
                <a:cs typeface="Arial"/>
                <a:sym typeface="Arial"/>
              </a:defRPr>
            </a:pPr>
            <a:r>
              <a:t>Token Name. This is the name that the token will be defined as.</a:t>
            </a:r>
          </a:p>
          <a:p>
            <a:pPr marL="457200" indent="-317500" defTabSz="457200">
              <a:lnSpc>
                <a:spcPts val="2800"/>
              </a:lnSpc>
              <a:buClr>
                <a:srgbClr val="000000"/>
              </a:buClr>
              <a:buSzPct val="100000"/>
              <a:buFont typeface="Times"/>
              <a:buChar char="•"/>
              <a:defRPr sz="1200">
                <a:latin typeface="Arial"/>
                <a:ea typeface="Arial"/>
                <a:cs typeface="Arial"/>
                <a:sym typeface="Arial"/>
              </a:defRPr>
            </a:pPr>
            <a:r>
              <a:t>Symbol. This is the symbol that the token will use.</a:t>
            </a:r>
          </a:p>
          <a:p>
            <a:pPr marL="457200" indent="-317500" defTabSz="457200">
              <a:lnSpc>
                <a:spcPts val="2800"/>
              </a:lnSpc>
              <a:buClr>
                <a:srgbClr val="000000"/>
              </a:buClr>
              <a:buSzPct val="100000"/>
              <a:buFont typeface="Times"/>
              <a:buChar char="•"/>
              <a:defRPr sz="1200">
                <a:latin typeface="Arial"/>
                <a:ea typeface="Arial"/>
                <a:cs typeface="Arial"/>
                <a:sym typeface="Arial"/>
              </a:defRPr>
            </a:pPr>
            <a:r>
              <a:t>Decimal. This is the number of decimal places to be used for any transactions.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itle"/>
          <p:cNvSpPr txBox="1"/>
          <p:nvPr>
            <p:ph type="title" idx="4294967295"/>
          </p:nvPr>
        </p:nvSpPr>
        <p:spPr>
          <a:xfrm>
            <a:off x="457200" y="228600"/>
            <a:ext cx="8229600" cy="952500"/>
          </a:xfrm>
          <a:prstGeom prst="rect">
            <a:avLst/>
          </a:prstGeom>
        </p:spPr>
        <p:txBody>
          <a:bodyPr/>
          <a:lstStyle/>
          <a:p>
            <a:pPr/>
          </a:p>
        </p:txBody>
      </p:sp>
      <p:sp>
        <p:nvSpPr>
          <p:cNvPr id="203" name="ECR-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ECR-20 Tokens</a:t>
            </a:r>
          </a:p>
        </p:txBody>
      </p:sp>
      <p:pic>
        <p:nvPicPr>
          <p:cNvPr id="204" name="1*Y_Yvyf0YvNlYEgM3eOMvGA.png" descr="1*Y_Yvyf0YvNlYEgM3eOMvGA.png"/>
          <p:cNvPicPr>
            <a:picLocks noChangeAspect="1"/>
          </p:cNvPicPr>
          <p:nvPr/>
        </p:nvPicPr>
        <p:blipFill>
          <a:blip r:embed="rId2">
            <a:extLst/>
          </a:blip>
          <a:stretch>
            <a:fillRect/>
          </a:stretch>
        </p:blipFill>
        <p:spPr>
          <a:xfrm>
            <a:off x="246411" y="655085"/>
            <a:ext cx="2823233" cy="2316446"/>
          </a:xfrm>
          <a:prstGeom prst="rect">
            <a:avLst/>
          </a:prstGeom>
          <a:ln w="12700">
            <a:miter lim="400000"/>
          </a:ln>
        </p:spPr>
      </p:pic>
      <p:sp>
        <p:nvSpPr>
          <p:cNvPr id="205" name="ERC-20 tokens are supported by the whole of the Ethereum infrastructure and can be easily traded. They support a number of mandatory functions:…"/>
          <p:cNvSpPr txBox="1"/>
          <p:nvPr/>
        </p:nvSpPr>
        <p:spPr>
          <a:xfrm>
            <a:off x="3948919" y="281869"/>
            <a:ext cx="5148761" cy="51512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ERC-20 tokens are supported by the whole of the Ethereum infrastructure and can be easily traded. They support a number of mandatory functions:</a:t>
            </a:r>
          </a:p>
          <a:p>
            <a:pPr defTabSz="457200">
              <a:lnSpc>
                <a:spcPts val="3500"/>
              </a:lnSpc>
              <a:defRPr>
                <a:latin typeface="Arial"/>
                <a:ea typeface="Arial"/>
                <a:cs typeface="Arial"/>
                <a:sym typeface="Arial"/>
              </a:defRPr>
            </a:pP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totalSupply. </a:t>
            </a:r>
            <a:r>
              <a:t>This function is the total number of ERC-20 tokens that have been created.</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balanceOf. T</a:t>
            </a:r>
            <a:r>
              <a:t>his function identifies the number of tokens that a given address has in its account.</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transfer.</a:t>
            </a:r>
            <a:r>
              <a:t> This function supports the transfer of tokens to a defined user address.</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transferFrom. </a:t>
            </a:r>
            <a:r>
              <a:t>This function supports a user to transfer tokens to another user.</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approve.</a:t>
            </a:r>
            <a:r>
              <a:t> This function checks that a transaction is valid, based on the supply of token.</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allowance.</a:t>
            </a:r>
            <a:r>
              <a:t> This function checks if a user has enough funds in their account for a transaction.</a:t>
            </a:r>
          </a:p>
        </p:txBody>
      </p:sp>
      <p:sp>
        <p:nvSpPr>
          <p:cNvPr id="206" name="Details:…"/>
          <p:cNvSpPr txBox="1"/>
          <p:nvPr/>
        </p:nvSpPr>
        <p:spPr>
          <a:xfrm>
            <a:off x="63259" y="2982645"/>
            <a:ext cx="4112701" cy="3284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Details:</a:t>
            </a:r>
          </a:p>
          <a:p>
            <a:pPr defTabSz="457200">
              <a:lnSpc>
                <a:spcPts val="3500"/>
              </a:lnSpc>
              <a:defRPr>
                <a:latin typeface="Arial"/>
                <a:ea typeface="Arial"/>
                <a:cs typeface="Arial"/>
                <a:sym typeface="Arial"/>
              </a:defRPr>
            </a:pPr>
          </a:p>
          <a:p>
            <a:pPr defTabSz="457200">
              <a:lnSpc>
                <a:spcPts val="3500"/>
              </a:lnSpc>
              <a:defRPr>
                <a:latin typeface="Arial"/>
                <a:ea typeface="Arial"/>
                <a:cs typeface="Arial"/>
                <a:sym typeface="Arial"/>
              </a:defRPr>
            </a:pPr>
            <a:r>
              <a:t>- Extends standard contract.</a:t>
            </a:r>
          </a:p>
          <a:p>
            <a:pPr marL="180473" indent="-180473" defTabSz="457200">
              <a:lnSpc>
                <a:spcPts val="3500"/>
              </a:lnSpc>
              <a:buSzPct val="100000"/>
              <a:buChar char="-"/>
              <a:defRPr>
                <a:latin typeface="Arial"/>
                <a:ea typeface="Arial"/>
                <a:cs typeface="Arial"/>
                <a:sym typeface="Arial"/>
              </a:defRPr>
            </a:pPr>
            <a:r>
              <a:t>100,000,000,000 tokens.</a:t>
            </a:r>
          </a:p>
          <a:p>
            <a:pPr marL="180473" indent="-180473" defTabSz="457200">
              <a:lnSpc>
                <a:spcPts val="3500"/>
              </a:lnSpc>
              <a:buSzPct val="100000"/>
              <a:buChar char="-"/>
              <a:defRPr>
                <a:latin typeface="Arial"/>
                <a:ea typeface="Arial"/>
                <a:cs typeface="Arial"/>
                <a:sym typeface="Arial"/>
              </a:defRPr>
            </a:pPr>
            <a:r>
              <a:t>Name: BearToken</a:t>
            </a:r>
          </a:p>
          <a:p>
            <a:pPr defTabSz="457200">
              <a:lnSpc>
                <a:spcPts val="3500"/>
              </a:lnSpc>
              <a:defRPr>
                <a:latin typeface="Arial"/>
                <a:ea typeface="Arial"/>
                <a:cs typeface="Arial"/>
                <a:sym typeface="Arial"/>
              </a:defRPr>
            </a:pPr>
          </a:p>
          <a:p>
            <a:pPr defTabSz="457200">
              <a:lnSpc>
                <a:spcPts val="3500"/>
              </a:lnSpc>
              <a:defRPr>
                <a:latin typeface="Arial"/>
                <a:ea typeface="Arial"/>
                <a:cs typeface="Arial"/>
                <a:sym typeface="Arial"/>
              </a:defRPr>
            </a:pPr>
            <a:r>
              <a:t>Ref: Build a smart contract that transfers ERC20 token from your wallet to other ERC20 compliant wallet- Part 1, Coinmonks, Medium.com</a:t>
            </a:r>
          </a:p>
          <a:p>
            <a:pPr defTabSz="457200">
              <a:lnSpc>
                <a:spcPts val="3500"/>
              </a:lnSpc>
              <a:defRPr>
                <a:latin typeface="Arial"/>
                <a:ea typeface="Arial"/>
                <a:cs typeface="Arial"/>
                <a:sym typeface="Arial"/>
              </a:defRPr>
            </a:pPr>
          </a:p>
        </p:txBody>
      </p:sp>
      <p:grpSp>
        <p:nvGrpSpPr>
          <p:cNvPr id="209" name="Screenshot 2019-04-05 at 09.57.50.png"/>
          <p:cNvGrpSpPr/>
          <p:nvPr/>
        </p:nvGrpSpPr>
        <p:grpSpPr>
          <a:xfrm>
            <a:off x="3554979" y="0"/>
            <a:ext cx="5776219" cy="5715000"/>
            <a:chOff x="0" y="0"/>
            <a:chExt cx="5776218" cy="5715000"/>
          </a:xfrm>
        </p:grpSpPr>
        <p:pic>
          <p:nvPicPr>
            <p:cNvPr id="208" name="Screenshot 2019-04-05 at 09.57.50.png" descr="Screenshot 2019-04-05 at 09.57.50.png"/>
            <p:cNvPicPr>
              <a:picLocks noChangeAspect="1"/>
            </p:cNvPicPr>
            <p:nvPr/>
          </p:nvPicPr>
          <p:blipFill>
            <a:blip r:embed="rId3">
              <a:extLst/>
            </a:blip>
            <a:stretch>
              <a:fillRect/>
            </a:stretch>
          </p:blipFill>
          <p:spPr>
            <a:xfrm>
              <a:off x="203200" y="203200"/>
              <a:ext cx="5369819" cy="5270500"/>
            </a:xfrm>
            <a:prstGeom prst="rect">
              <a:avLst/>
            </a:prstGeom>
            <a:ln>
              <a:noFill/>
            </a:ln>
            <a:effectLst/>
          </p:spPr>
        </p:pic>
        <p:pic>
          <p:nvPicPr>
            <p:cNvPr id="207" name="Screenshot 2019-04-05 at 09.57.50.png" descr="Screenshot 2019-04-05 at 09.57.50.png"/>
            <p:cNvPicPr>
              <a:picLocks noChangeAspect="0"/>
            </p:cNvPicPr>
            <p:nvPr/>
          </p:nvPicPr>
          <p:blipFill>
            <a:blip r:embed="rId4">
              <a:extLst/>
            </a:blip>
            <a:stretch>
              <a:fillRect/>
            </a:stretch>
          </p:blipFill>
          <p:spPr>
            <a:xfrm>
              <a:off x="0" y="0"/>
              <a:ext cx="5776219" cy="5715000"/>
            </a:xfrm>
            <a:prstGeom prst="rect">
              <a:avLst/>
            </a:prstGeom>
            <a:effectLst/>
          </p:spPr>
        </p:pic>
      </p:grpSp>
      <p:pic>
        <p:nvPicPr>
          <p:cNvPr id="210" name="0*_gvO-hsgJrPP6oen.png" descr="0*_gvO-hsgJrPP6oen.png"/>
          <p:cNvPicPr>
            <a:picLocks noChangeAspect="1"/>
          </p:cNvPicPr>
          <p:nvPr/>
        </p:nvPicPr>
        <p:blipFill>
          <a:blip r:embed="rId5">
            <a:extLst/>
          </a:blip>
          <a:stretch>
            <a:fillRect/>
          </a:stretch>
        </p:blipFill>
        <p:spPr>
          <a:xfrm>
            <a:off x="408426" y="619462"/>
            <a:ext cx="7975601" cy="1841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10"/>
                                        </p:tgtEl>
                                        <p:attrNameLst>
                                          <p:attrName>style.visibility</p:attrName>
                                        </p:attrNameLst>
                                      </p:cBhvr>
                                      <p:to>
                                        <p:strVal val="visible"/>
                                      </p:to>
                                    </p:set>
                                    <p:anim calcmode="lin" valueType="num">
                                      <p:cBhvr>
                                        <p:cTn id="13" dur="1000" fill="hold"/>
                                        <p:tgtEl>
                                          <p:spTgt spid="210"/>
                                        </p:tgtEl>
                                        <p:attrNameLst>
                                          <p:attrName>ppt_x</p:attrName>
                                        </p:attrNameLst>
                                      </p:cBhvr>
                                      <p:tavLst>
                                        <p:tav tm="0">
                                          <p:val>
                                            <p:strVal val="0-#ppt_w/2"/>
                                          </p:val>
                                        </p:tav>
                                        <p:tav tm="100000">
                                          <p:val>
                                            <p:strVal val="#ppt_x"/>
                                          </p:val>
                                        </p:tav>
                                      </p:tavLst>
                                    </p:anim>
                                    <p:anim calcmode="lin" valueType="num">
                                      <p:cBhvr>
                                        <p:cTn id="14" dur="1000" fill="hold"/>
                                        <p:tgtEl>
                                          <p:spTgt spid="2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P build="whole" bldLvl="1" animBg="1" rev="0" advAuto="0" spid="210"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itle"/>
          <p:cNvSpPr txBox="1"/>
          <p:nvPr>
            <p:ph type="title" idx="4294967295"/>
          </p:nvPr>
        </p:nvSpPr>
        <p:spPr>
          <a:xfrm>
            <a:off x="457200" y="228600"/>
            <a:ext cx="8229600" cy="952500"/>
          </a:xfrm>
          <a:prstGeom prst="rect">
            <a:avLst/>
          </a:prstGeom>
        </p:spPr>
        <p:txBody>
          <a:bodyPr/>
          <a:lstStyle/>
          <a:p>
            <a:pPr/>
          </a:p>
        </p:txBody>
      </p:sp>
      <p:sp>
        <p:nvSpPr>
          <p:cNvPr id="213" name="ECR-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ECR-20 Tokens</a:t>
            </a:r>
          </a:p>
        </p:txBody>
      </p:sp>
      <p:pic>
        <p:nvPicPr>
          <p:cNvPr id="214" name="1*Y_Yvyf0YvNlYEgM3eOMvGA.png" descr="1*Y_Yvyf0YvNlYEgM3eOMvGA.png"/>
          <p:cNvPicPr>
            <a:picLocks noChangeAspect="1"/>
          </p:cNvPicPr>
          <p:nvPr/>
        </p:nvPicPr>
        <p:blipFill>
          <a:blip r:embed="rId2">
            <a:extLst/>
          </a:blip>
          <a:stretch>
            <a:fillRect/>
          </a:stretch>
        </p:blipFill>
        <p:spPr>
          <a:xfrm>
            <a:off x="246411" y="655085"/>
            <a:ext cx="3746397" cy="3073896"/>
          </a:xfrm>
          <a:prstGeom prst="rect">
            <a:avLst/>
          </a:prstGeom>
          <a:ln w="12700">
            <a:miter lim="400000"/>
          </a:ln>
        </p:spPr>
      </p:pic>
      <p:sp>
        <p:nvSpPr>
          <p:cNvPr id="215" name="Let’s say the budget for the year is to allocate 500 SCH tokens to NHS, 300 to Council and 200 to Government. We would then run the transfer function, and perform these allocations to the Ethereum addresses defined by them. When we conduct the balanceOf function we should see:…"/>
          <p:cNvSpPr txBox="1"/>
          <p:nvPr/>
        </p:nvSpPr>
        <p:spPr>
          <a:xfrm>
            <a:off x="3979318" y="271736"/>
            <a:ext cx="5148761" cy="6047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t>Let’s say the budget for the year is to allocate 500 SCH tokens to NHS, 300 to Council and 200 to Government. We would then run the </a:t>
            </a:r>
            <a:r>
              <a:rPr i="1"/>
              <a:t>transfer</a:t>
            </a:r>
            <a:r>
              <a:t> function, and perform these allocations to the Ethereum addresses defined by them. 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300 SCH</a:t>
            </a:r>
            <a:br/>
            <a:r>
              <a:t>Government: 200 SCH</a:t>
            </a:r>
            <a:br/>
            <a:r>
              <a:t>BobCare: 0 SCH</a:t>
            </a:r>
          </a:p>
          <a:p>
            <a:pPr defTabSz="457200">
              <a:lnSpc>
                <a:spcPts val="3500"/>
              </a:lnSpc>
              <a:spcBef>
                <a:spcPts val="1200"/>
              </a:spcBef>
              <a:defRPr>
                <a:latin typeface="Arial"/>
                <a:ea typeface="Arial"/>
                <a:cs typeface="Arial"/>
                <a:sym typeface="Arial"/>
              </a:defRPr>
            </a:pPr>
          </a:p>
          <a:p>
            <a:pPr defTabSz="457200">
              <a:lnSpc>
                <a:spcPts val="3000"/>
              </a:lnSpc>
              <a:spcBef>
                <a:spcPts val="1200"/>
              </a:spcBef>
              <a:defRPr sz="1400">
                <a:latin typeface="Arial"/>
                <a:ea typeface="Arial"/>
                <a:cs typeface="Arial"/>
                <a:sym typeface="Arial"/>
              </a:defRPr>
            </a:pPr>
            <a:r>
              <a:t>In this case BobCare now agrees a contract with PeggyCouncil to change bandages for Alice — who lives in Edinburgh — and at a rate of 2.5 SCH per hour. The staff at BobCare are at a novice level, so the payment will be 2.5 SCH for one hour’s work. Now once BobCare proves that they have changed Alice’s bandages, PeggCouncil then uses the </a:t>
            </a:r>
            <a:r>
              <a:rPr i="1"/>
              <a:t>transferFrom</a:t>
            </a:r>
            <a:r>
              <a:t> function to move the funds to BobCare.</a:t>
            </a:r>
          </a:p>
          <a:p>
            <a:pPr defTabSz="457200">
              <a:lnSpc>
                <a:spcPts val="3000"/>
              </a:lnSpc>
              <a:spcBef>
                <a:spcPts val="1200"/>
              </a:spcBef>
              <a:defRPr sz="1400">
                <a:latin typeface="Arial"/>
                <a:ea typeface="Arial"/>
                <a:cs typeface="Arial"/>
                <a:sym typeface="Arial"/>
              </a:defRPr>
            </a:pPr>
            <a:r>
              <a:t>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297.5 SCH</a:t>
            </a:r>
            <a:br/>
            <a:r>
              <a:t>Government: 200 SCH</a:t>
            </a:r>
            <a:br/>
            <a:r>
              <a:t>BobCare: 2.5 SCH</a:t>
            </a:r>
          </a:p>
          <a:p>
            <a:pPr defTabSz="457200">
              <a:lnSpc>
                <a:spcPts val="2800"/>
              </a:lnSpc>
              <a:spcBef>
                <a:spcPts val="1200"/>
              </a:spcBef>
              <a:defRPr sz="1200">
                <a:latin typeface="Times"/>
                <a:ea typeface="Times"/>
                <a:cs typeface="Times"/>
                <a:sym typeface="Times"/>
              </a:defRPr>
            </a:pPr>
          </a:p>
        </p:txBody>
      </p:sp>
      <p:pic>
        <p:nvPicPr>
          <p:cNvPr id="216" name="1*N8ub0ekG_89I0-ABzX64IA.png" descr="1*N8ub0ekG_89I0-ABzX64IA.png"/>
          <p:cNvPicPr>
            <a:picLocks noChangeAspect="1"/>
          </p:cNvPicPr>
          <p:nvPr/>
        </p:nvPicPr>
        <p:blipFill>
          <a:blip r:embed="rId3">
            <a:extLst/>
          </a:blip>
          <a:stretch>
            <a:fillRect/>
          </a:stretch>
        </p:blipFill>
        <p:spPr>
          <a:xfrm>
            <a:off x="21823" y="3311322"/>
            <a:ext cx="3540106" cy="231950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itle"/>
          <p:cNvSpPr txBox="1"/>
          <p:nvPr>
            <p:ph type="title" idx="4294967295"/>
          </p:nvPr>
        </p:nvSpPr>
        <p:spPr>
          <a:xfrm>
            <a:off x="457200" y="228600"/>
            <a:ext cx="8229600" cy="952500"/>
          </a:xfrm>
          <a:prstGeom prst="rect">
            <a:avLst/>
          </a:prstGeom>
        </p:spPr>
        <p:txBody>
          <a:bodyPr/>
          <a:lstStyle/>
          <a:p>
            <a:pPr/>
          </a:p>
        </p:txBody>
      </p:sp>
      <p:sp>
        <p:nvSpPr>
          <p:cNvPr id="219" name="ECR-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ECR-20 Tokens</a:t>
            </a:r>
          </a:p>
        </p:txBody>
      </p:sp>
      <p:pic>
        <p:nvPicPr>
          <p:cNvPr id="220" name="1*Y_Yvyf0YvNlYEgM3eOMvGA.png" descr="1*Y_Yvyf0YvNlYEgM3eOMvGA.png"/>
          <p:cNvPicPr>
            <a:picLocks noChangeAspect="1"/>
          </p:cNvPicPr>
          <p:nvPr/>
        </p:nvPicPr>
        <p:blipFill>
          <a:blip r:embed="rId2">
            <a:extLst/>
          </a:blip>
          <a:stretch>
            <a:fillRect/>
          </a:stretch>
        </p:blipFill>
        <p:spPr>
          <a:xfrm>
            <a:off x="246411" y="655085"/>
            <a:ext cx="3746397" cy="3073896"/>
          </a:xfrm>
          <a:prstGeom prst="rect">
            <a:avLst/>
          </a:prstGeom>
          <a:ln w="12700">
            <a:miter lim="400000"/>
          </a:ln>
        </p:spPr>
      </p:pic>
      <p:sp>
        <p:nvSpPr>
          <p:cNvPr id="221" name="Let’s say the budget for the year is to allocate 500 SCH tokens to NHS, 300 to Council and 200 to Government. We would then run the transfer function, and perform these allocations to the Ethereum addresses defined by them. When we conduct the balanceOf function we should see:…"/>
          <p:cNvSpPr txBox="1"/>
          <p:nvPr/>
        </p:nvSpPr>
        <p:spPr>
          <a:xfrm>
            <a:off x="3979318" y="271736"/>
            <a:ext cx="5148761" cy="6047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t>Let’s say the budget for the year is to allocate 500 SCH tokens to NHS, 300 to Council and 200 to Government. We would then run the </a:t>
            </a:r>
            <a:r>
              <a:rPr i="1"/>
              <a:t>transfer</a:t>
            </a:r>
            <a:r>
              <a:t> function, and perform these allocations to the Ethereum addresses defined by them. 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300 SCH</a:t>
            </a:r>
            <a:br/>
            <a:r>
              <a:t>Government: 200 SCH</a:t>
            </a:r>
            <a:br/>
            <a:r>
              <a:t>BobCare: 0 SCH</a:t>
            </a:r>
          </a:p>
          <a:p>
            <a:pPr defTabSz="457200">
              <a:lnSpc>
                <a:spcPts val="3500"/>
              </a:lnSpc>
              <a:spcBef>
                <a:spcPts val="1200"/>
              </a:spcBef>
              <a:defRPr>
                <a:latin typeface="Arial"/>
                <a:ea typeface="Arial"/>
                <a:cs typeface="Arial"/>
                <a:sym typeface="Arial"/>
              </a:defRPr>
            </a:pPr>
          </a:p>
          <a:p>
            <a:pPr defTabSz="457200">
              <a:lnSpc>
                <a:spcPts val="3000"/>
              </a:lnSpc>
              <a:spcBef>
                <a:spcPts val="1200"/>
              </a:spcBef>
              <a:defRPr sz="1400">
                <a:latin typeface="Arial"/>
                <a:ea typeface="Arial"/>
                <a:cs typeface="Arial"/>
                <a:sym typeface="Arial"/>
              </a:defRPr>
            </a:pPr>
            <a:r>
              <a:t>In this case BobCare now agrees a contract with PeggyCouncil to change bandages for Alice — who lives in Edinburgh — and at a rate of 2.5 SCH per hour. The staff at BobCare are at a novice level, so the payment will be 2.5 SCH for one hour’s work. Now once BobCare proves that they have changed Alice’s bandages, PeggCouncil then uses the </a:t>
            </a:r>
            <a:r>
              <a:rPr i="1"/>
              <a:t>transferFrom</a:t>
            </a:r>
            <a:r>
              <a:t> function to move the funds to BobCare.</a:t>
            </a:r>
          </a:p>
          <a:p>
            <a:pPr defTabSz="457200">
              <a:lnSpc>
                <a:spcPts val="3000"/>
              </a:lnSpc>
              <a:spcBef>
                <a:spcPts val="1200"/>
              </a:spcBef>
              <a:defRPr sz="1400">
                <a:latin typeface="Arial"/>
                <a:ea typeface="Arial"/>
                <a:cs typeface="Arial"/>
                <a:sym typeface="Arial"/>
              </a:defRPr>
            </a:pPr>
            <a:r>
              <a:t>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297.5 SCH</a:t>
            </a:r>
            <a:br/>
            <a:r>
              <a:t>Government: 200 SCH</a:t>
            </a:r>
            <a:br/>
            <a:r>
              <a:t>BobCare: 2.5 SCH</a:t>
            </a:r>
          </a:p>
          <a:p>
            <a:pPr defTabSz="457200">
              <a:lnSpc>
                <a:spcPts val="2800"/>
              </a:lnSpc>
              <a:spcBef>
                <a:spcPts val="1200"/>
              </a:spcBef>
              <a:defRPr sz="1200">
                <a:latin typeface="Times"/>
                <a:ea typeface="Times"/>
                <a:cs typeface="Times"/>
                <a:sym typeface="Times"/>
              </a:defRPr>
            </a:pPr>
          </a:p>
        </p:txBody>
      </p:sp>
      <p:pic>
        <p:nvPicPr>
          <p:cNvPr id="222" name="1*N8ub0ekG_89I0-ABzX64IA.png" descr="1*N8ub0ekG_89I0-ABzX64IA.png"/>
          <p:cNvPicPr>
            <a:picLocks noChangeAspect="1"/>
          </p:cNvPicPr>
          <p:nvPr/>
        </p:nvPicPr>
        <p:blipFill>
          <a:blip r:embed="rId3">
            <a:extLst/>
          </a:blip>
          <a:stretch>
            <a:fillRect/>
          </a:stretch>
        </p:blipFill>
        <p:spPr>
          <a:xfrm>
            <a:off x="21823" y="3311322"/>
            <a:ext cx="3540106" cy="2319507"/>
          </a:xfrm>
          <a:prstGeom prst="rect">
            <a:avLst/>
          </a:prstGeom>
          <a:ln w="12700">
            <a:miter lim="400000"/>
          </a:ln>
        </p:spPr>
      </p:pic>
      <p:pic>
        <p:nvPicPr>
          <p:cNvPr id="223" name="1*hTULRw3ZVjULVXeit-neGQ.png" descr="1*hTULRw3ZVjULVXeit-neGQ.png"/>
          <p:cNvPicPr>
            <a:picLocks noChangeAspect="1"/>
          </p:cNvPicPr>
          <p:nvPr/>
        </p:nvPicPr>
        <p:blipFill>
          <a:blip r:embed="rId4">
            <a:extLst/>
          </a:blip>
          <a:stretch>
            <a:fillRect/>
          </a:stretch>
        </p:blipFill>
        <p:spPr>
          <a:xfrm>
            <a:off x="-9212" y="193979"/>
            <a:ext cx="5833108" cy="5040043"/>
          </a:xfrm>
          <a:prstGeom prst="rect">
            <a:avLst/>
          </a:prstGeom>
          <a:ln w="12700">
            <a:miter lim="400000"/>
          </a:ln>
        </p:spPr>
      </p:pic>
      <p:pic>
        <p:nvPicPr>
          <p:cNvPr id="224" name="1*PH3dkA-O6qc4FPGIJrHffA.png" descr="1*PH3dkA-O6qc4FPGIJrHffA.png"/>
          <p:cNvPicPr>
            <a:picLocks noChangeAspect="1"/>
          </p:cNvPicPr>
          <p:nvPr/>
        </p:nvPicPr>
        <p:blipFill>
          <a:blip r:embed="rId5">
            <a:extLst/>
          </a:blip>
          <a:stretch>
            <a:fillRect/>
          </a:stretch>
        </p:blipFill>
        <p:spPr>
          <a:xfrm>
            <a:off x="4536847" y="686136"/>
            <a:ext cx="4601149" cy="43427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ppt_x</p:attrName>
                                        </p:attrNameLst>
                                      </p:cBhvr>
                                      <p:tavLst>
                                        <p:tav tm="0">
                                          <p:val>
                                            <p:strVal val="0-#ppt_w/2"/>
                                          </p:val>
                                        </p:tav>
                                        <p:tav tm="100000">
                                          <p:val>
                                            <p:strVal val="#ppt_x"/>
                                          </p:val>
                                        </p:tav>
                                      </p:tavLst>
                                    </p:anim>
                                    <p:anim calcmode="lin" valueType="num">
                                      <p:cBhvr>
                                        <p:cTn id="8" dur="10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24"/>
                                        </p:tgtEl>
                                        <p:attrNameLst>
                                          <p:attrName>style.visibility</p:attrName>
                                        </p:attrNameLst>
                                      </p:cBhvr>
                                      <p:to>
                                        <p:strVal val="visible"/>
                                      </p:to>
                                    </p:set>
                                    <p:anim calcmode="lin" valueType="num">
                                      <p:cBhvr>
                                        <p:cTn id="13" dur="1000" fill="hold"/>
                                        <p:tgtEl>
                                          <p:spTgt spid="224"/>
                                        </p:tgtEl>
                                        <p:attrNameLst>
                                          <p:attrName>ppt_x</p:attrName>
                                        </p:attrNameLst>
                                      </p:cBhvr>
                                      <p:tavLst>
                                        <p:tav tm="0">
                                          <p:val>
                                            <p:strVal val="0-#ppt_w/2"/>
                                          </p:val>
                                        </p:tav>
                                        <p:tav tm="100000">
                                          <p:val>
                                            <p:strVal val="#ppt_x"/>
                                          </p:val>
                                        </p:tav>
                                      </p:tavLst>
                                    </p:anim>
                                    <p:anim calcmode="lin" valueType="num">
                                      <p:cBhvr>
                                        <p:cTn id="14"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1"/>
      <p:bldP build="whole" bldLvl="1" animBg="1" rev="0" advAuto="0" spid="224"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itle"/>
          <p:cNvSpPr txBox="1"/>
          <p:nvPr>
            <p:ph type="title" idx="4294967295"/>
          </p:nvPr>
        </p:nvSpPr>
        <p:spPr>
          <a:xfrm>
            <a:off x="457200" y="228600"/>
            <a:ext cx="8229600" cy="952500"/>
          </a:xfrm>
          <a:prstGeom prst="rect">
            <a:avLst/>
          </a:prstGeom>
        </p:spPr>
        <p:txBody>
          <a:bodyPr/>
          <a:lstStyle/>
          <a:p>
            <a:pPr/>
          </a:p>
        </p:txBody>
      </p:sp>
      <p:sp>
        <p:nvSpPr>
          <p:cNvPr id="227" name="Saving ECR-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Saving ECR-20 Tokens</a:t>
            </a:r>
          </a:p>
        </p:txBody>
      </p:sp>
      <p:pic>
        <p:nvPicPr>
          <p:cNvPr id="228" name="ledger-nano-s-plug-large-min_800x.jpg.png" descr="ledger-nano-s-plug-large-min_800x.jpg.png"/>
          <p:cNvPicPr>
            <a:picLocks noChangeAspect="1"/>
          </p:cNvPicPr>
          <p:nvPr/>
        </p:nvPicPr>
        <p:blipFill>
          <a:blip r:embed="rId2">
            <a:extLst/>
          </a:blip>
          <a:stretch>
            <a:fillRect/>
          </a:stretch>
        </p:blipFill>
        <p:spPr>
          <a:xfrm>
            <a:off x="94927" y="1096690"/>
            <a:ext cx="4027845" cy="2664132"/>
          </a:xfrm>
          <a:prstGeom prst="rect">
            <a:avLst/>
          </a:prstGeom>
          <a:ln w="12700">
            <a:miter lim="400000"/>
          </a:ln>
        </p:spPr>
      </p:pic>
      <p:sp>
        <p:nvSpPr>
          <p:cNvPr id="229" name="Ledger Nano S  (Supports 24 cryptocurrencies)"/>
          <p:cNvSpPr txBox="1"/>
          <p:nvPr/>
        </p:nvSpPr>
        <p:spPr>
          <a:xfrm>
            <a:off x="150177" y="3845673"/>
            <a:ext cx="3559484" cy="10992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Ledger Nano S </a:t>
            </a:r>
            <a:br/>
            <a:r>
              <a:t>(Supports 24 cryptocurrencies)</a:t>
            </a:r>
          </a:p>
        </p:txBody>
      </p:sp>
      <p:pic>
        <p:nvPicPr>
          <p:cNvPr id="230" name="trezor_social01.jpg" descr="trezor_social01.jpg"/>
          <p:cNvPicPr>
            <a:picLocks noChangeAspect="1"/>
          </p:cNvPicPr>
          <p:nvPr/>
        </p:nvPicPr>
        <p:blipFill>
          <a:blip r:embed="rId3">
            <a:extLst/>
          </a:blip>
          <a:stretch>
            <a:fillRect/>
          </a:stretch>
        </p:blipFill>
        <p:spPr>
          <a:xfrm>
            <a:off x="5041172" y="1235344"/>
            <a:ext cx="4027844" cy="2114619"/>
          </a:xfrm>
          <a:prstGeom prst="rect">
            <a:avLst/>
          </a:prstGeom>
          <a:ln w="12700">
            <a:miter lim="400000"/>
          </a:ln>
        </p:spPr>
      </p:pic>
      <p:sp>
        <p:nvSpPr>
          <p:cNvPr id="231" name="Trezor (12-digit code)"/>
          <p:cNvSpPr txBox="1"/>
          <p:nvPr/>
        </p:nvSpPr>
        <p:spPr>
          <a:xfrm>
            <a:off x="6952046" y="3404207"/>
            <a:ext cx="2479326" cy="81980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4300"/>
              </a:lnSpc>
              <a:spcBef>
                <a:spcPts val="1400"/>
              </a:spcBef>
              <a:defRPr b="1">
                <a:latin typeface="Arial"/>
                <a:ea typeface="Arial"/>
                <a:cs typeface="Arial"/>
                <a:sym typeface="Arial"/>
              </a:defRPr>
            </a:lvl1pPr>
          </a:lstStyle>
          <a:p>
            <a:pPr/>
            <a:r>
              <a:t>Trezor (12-digit code)</a:t>
            </a:r>
          </a:p>
        </p:txBody>
      </p:sp>
      <p:pic>
        <p:nvPicPr>
          <p:cNvPr id="232" name="Screenshot 2019-04-05 at 10.59.34.png" descr="Screenshot 2019-04-05 at 10.59.34.png"/>
          <p:cNvPicPr>
            <a:picLocks noChangeAspect="1"/>
          </p:cNvPicPr>
          <p:nvPr/>
        </p:nvPicPr>
        <p:blipFill>
          <a:blip r:embed="rId4">
            <a:extLst/>
          </a:blip>
          <a:stretch>
            <a:fillRect/>
          </a:stretch>
        </p:blipFill>
        <p:spPr>
          <a:xfrm>
            <a:off x="3787803" y="3726868"/>
            <a:ext cx="2269255" cy="1907069"/>
          </a:xfrm>
          <a:prstGeom prst="rect">
            <a:avLst/>
          </a:prstGeom>
          <a:ln w="12700">
            <a:miter lim="400000"/>
          </a:ln>
        </p:spPr>
      </p:pic>
      <p:sp>
        <p:nvSpPr>
          <p:cNvPr id="233" name="MyWallet (Never saves  data on server!) …  integrate with Ledger Nano"/>
          <p:cNvSpPr txBox="1"/>
          <p:nvPr/>
        </p:nvSpPr>
        <p:spPr>
          <a:xfrm>
            <a:off x="6065748" y="4554638"/>
            <a:ext cx="3050826" cy="9094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MyWallet (Never saves </a:t>
            </a:r>
            <a:br/>
            <a:r>
              <a:t>data on server!) … </a:t>
            </a:r>
            <a:br/>
            <a:r>
              <a:t>integrate with Ledger Nano</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JSON Web Tokens</a:t>
            </a: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236"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itle"/>
          <p:cNvSpPr txBox="1"/>
          <p:nvPr>
            <p:ph type="title" idx="4294967295"/>
          </p:nvPr>
        </p:nvSpPr>
        <p:spPr>
          <a:xfrm>
            <a:off x="457200" y="228600"/>
            <a:ext cx="8229600" cy="952500"/>
          </a:xfrm>
          <a:prstGeom prst="rect">
            <a:avLst/>
          </a:prstGeom>
        </p:spPr>
        <p:txBody>
          <a:bodyPr/>
          <a:lstStyle/>
          <a:p>
            <a:pPr/>
          </a:p>
        </p:txBody>
      </p:sp>
      <p:sp>
        <p:nvSpPr>
          <p:cNvPr id="239" name="alg: HS-256…"/>
          <p:cNvSpPr txBox="1"/>
          <p:nvPr>
            <p:ph type="body" idx="4294967295"/>
          </p:nvPr>
        </p:nvSpPr>
        <p:spPr>
          <a:xfrm>
            <a:off x="457200" y="1333500"/>
            <a:ext cx="8229600" cy="3771900"/>
          </a:xfrm>
          <a:prstGeom prst="rect">
            <a:avLst/>
          </a:prstGeom>
        </p:spPr>
        <p:txBody>
          <a:bodyPr/>
          <a:lstStyle/>
          <a:p>
            <a:pPr/>
            <a:r>
              <a:t>alg: HS-256</a:t>
            </a:r>
          </a:p>
          <a:p>
            <a:pPr/>
            <a:r>
              <a:t>iss: Used to.</a:t>
            </a:r>
          </a:p>
          <a:p>
            <a:pPr/>
            <a:r>
              <a:t>iat: Issued at.</a:t>
            </a:r>
          </a:p>
          <a:p>
            <a:pPr/>
            <a:r>
              <a:t>exp: Expires at.</a:t>
            </a:r>
          </a:p>
        </p:txBody>
      </p:sp>
      <p:sp>
        <p:nvSpPr>
          <p:cNvPr id="240" name="JSON Web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JSON Web Token</a:t>
            </a:r>
          </a:p>
        </p:txBody>
      </p:sp>
      <p:pic>
        <p:nvPicPr>
          <p:cNvPr id="241" name="Image" descr="Image"/>
          <p:cNvPicPr>
            <a:picLocks noChangeAspect="1"/>
          </p:cNvPicPr>
          <p:nvPr/>
        </p:nvPicPr>
        <p:blipFill>
          <a:blip r:embed="rId2">
            <a:extLst/>
          </a:blip>
          <a:stretch>
            <a:fillRect/>
          </a:stretch>
        </p:blipFill>
        <p:spPr>
          <a:xfrm>
            <a:off x="4479694" y="-1"/>
            <a:ext cx="4951626" cy="5715001"/>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itle"/>
          <p:cNvSpPr txBox="1"/>
          <p:nvPr>
            <p:ph type="title" idx="4294967295"/>
          </p:nvPr>
        </p:nvSpPr>
        <p:spPr>
          <a:xfrm>
            <a:off x="457200" y="228600"/>
            <a:ext cx="8229600" cy="952500"/>
          </a:xfrm>
          <a:prstGeom prst="rect">
            <a:avLst/>
          </a:prstGeom>
        </p:spPr>
        <p:txBody>
          <a:bodyPr/>
          <a:lstStyle/>
          <a:p>
            <a:pPr/>
          </a:p>
        </p:txBody>
      </p:sp>
      <p:sp>
        <p:nvSpPr>
          <p:cNvPr id="244" name="JSON Web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JSON Web Token</a:t>
            </a:r>
          </a:p>
        </p:txBody>
      </p:sp>
      <p:pic>
        <p:nvPicPr>
          <p:cNvPr id="245" name="Image" descr="Image"/>
          <p:cNvPicPr>
            <a:picLocks noChangeAspect="1"/>
          </p:cNvPicPr>
          <p:nvPr/>
        </p:nvPicPr>
        <p:blipFill>
          <a:blip r:embed="rId2">
            <a:extLst/>
          </a:blip>
          <a:stretch>
            <a:fillRect/>
          </a:stretch>
        </p:blipFill>
        <p:spPr>
          <a:xfrm>
            <a:off x="4479694" y="-1"/>
            <a:ext cx="4951626" cy="5715001"/>
          </a:xfrm>
          <a:prstGeom prst="rect">
            <a:avLst/>
          </a:prstGeom>
          <a:ln w="12700">
            <a:miter lim="400000"/>
          </a:ln>
        </p:spPr>
      </p:pic>
      <p:sp>
        <p:nvSpPr>
          <p:cNvPr id="246" name="eyJ0eXAiOiJKV1QiLCJhbGciOiJIUzI1NiJ9.InsgZm9vOiAnYmFyJ30i.YysrHrgIR351UIruepwNCpwwOfH0feLlibPgASG-ljw"/>
          <p:cNvSpPr txBox="1"/>
          <p:nvPr/>
        </p:nvSpPr>
        <p:spPr>
          <a:xfrm>
            <a:off x="365152" y="867424"/>
            <a:ext cx="4519149"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a:solidFill>
                  <a:srgbClr val="FF2F92"/>
                </a:solidFill>
              </a:rPr>
              <a:t>eyJ0eXAiOiJKV1QiLCJhbGciOiJIUzI1NiJ9</a:t>
            </a:r>
            <a:r>
              <a:t>.InsgZm9vOiAnYmFyJ30i.</a:t>
            </a:r>
            <a:r>
              <a:rPr>
                <a:solidFill>
                  <a:schemeClr val="accent4">
                    <a:satOff val="-1335"/>
                    <a:lumOff val="-10274"/>
                  </a:schemeClr>
                </a:solidFill>
              </a:rPr>
              <a:t>YysrHrgIR351UIruepwNCpwwOfH0feLlibPgASG-ljw</a:t>
            </a:r>
          </a:p>
        </p:txBody>
      </p:sp>
      <p:sp>
        <p:nvSpPr>
          <p:cNvPr id="247" name="Header:…"/>
          <p:cNvSpPr txBox="1"/>
          <p:nvPr/>
        </p:nvSpPr>
        <p:spPr>
          <a:xfrm>
            <a:off x="837271" y="2075450"/>
            <a:ext cx="3213607" cy="324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2800"/>
              </a:lnSpc>
              <a:defRPr sz="1200">
                <a:latin typeface="Courier"/>
                <a:ea typeface="Courier"/>
                <a:cs typeface="Courier"/>
                <a:sym typeface="Courier"/>
              </a:defRPr>
            </a:pPr>
            <a:r>
              <a:t>Header:</a:t>
            </a:r>
          </a:p>
          <a:p>
            <a:pPr defTabSz="457200">
              <a:lnSpc>
                <a:spcPts val="2800"/>
              </a:lnSpc>
              <a:defRPr sz="1200">
                <a:latin typeface="Courier"/>
                <a:ea typeface="Courier"/>
                <a:cs typeface="Courier"/>
                <a:sym typeface="Courier"/>
              </a:defRPr>
            </a:pPr>
            <a:r>
              <a:t>{</a:t>
            </a:r>
          </a:p>
          <a:p>
            <a:pPr defTabSz="457200">
              <a:lnSpc>
                <a:spcPts val="2800"/>
              </a:lnSpc>
              <a:defRPr sz="1200">
                <a:latin typeface="Courier"/>
                <a:ea typeface="Courier"/>
                <a:cs typeface="Courier"/>
                <a:sym typeface="Courier"/>
              </a:defRPr>
            </a:pPr>
            <a:r>
              <a:t>  "typ": "JWT",</a:t>
            </a:r>
          </a:p>
          <a:p>
            <a:pPr defTabSz="457200">
              <a:lnSpc>
                <a:spcPts val="2800"/>
              </a:lnSpc>
              <a:defRPr sz="1200">
                <a:latin typeface="Courier"/>
                <a:ea typeface="Courier"/>
                <a:cs typeface="Courier"/>
                <a:sym typeface="Courier"/>
              </a:defRPr>
            </a:pPr>
            <a:r>
              <a:t>  "alg": "HS256"</a:t>
            </a:r>
          </a:p>
          <a:p>
            <a:pPr defTabSz="457200">
              <a:lnSpc>
                <a:spcPts val="2800"/>
              </a:lnSpc>
              <a:defRPr sz="1200">
                <a:latin typeface="Courier"/>
                <a:ea typeface="Courier"/>
                <a:cs typeface="Courier"/>
                <a:sym typeface="Courier"/>
              </a:defRPr>
            </a:pPr>
            <a:r>
              <a:t>}</a:t>
            </a:r>
          </a:p>
          <a:p>
            <a:pPr defTabSz="457200">
              <a:lnSpc>
                <a:spcPts val="2800"/>
              </a:lnSpc>
              <a:defRPr sz="1200">
                <a:latin typeface="Times"/>
                <a:ea typeface="Times"/>
                <a:cs typeface="Times"/>
                <a:sym typeface="Times"/>
              </a:defRPr>
            </a:pPr>
          </a:p>
          <a:p>
            <a:pPr defTabSz="457200">
              <a:lnSpc>
                <a:spcPts val="2800"/>
              </a:lnSpc>
              <a:spcBef>
                <a:spcPts val="1200"/>
              </a:spcBef>
              <a:defRPr sz="1200">
                <a:latin typeface="Times"/>
                <a:ea typeface="Times"/>
                <a:cs typeface="Times"/>
                <a:sym typeface="Times"/>
              </a:defRPr>
            </a:pPr>
            <a:r>
              <a:t>Payload:</a:t>
            </a:r>
          </a:p>
          <a:p>
            <a:pPr defTabSz="457200">
              <a:lnSpc>
                <a:spcPts val="2800"/>
              </a:lnSpc>
              <a:defRPr sz="1200">
                <a:latin typeface="Courier"/>
                <a:ea typeface="Courier"/>
                <a:cs typeface="Courier"/>
                <a:sym typeface="Courier"/>
              </a:defRPr>
            </a:pPr>
            <a:r>
              <a:t>"{ foo: 'bar'}"</a:t>
            </a:r>
          </a:p>
          <a:p>
            <a:pPr defTabSz="457200">
              <a:lnSpc>
                <a:spcPts val="2800"/>
              </a:lnSpc>
              <a:defRPr sz="1200">
                <a:latin typeface="Times"/>
                <a:ea typeface="Times"/>
                <a:cs typeface="Times"/>
                <a:sym typeface="Times"/>
              </a:defRPr>
            </a:pPr>
          </a:p>
          <a:p>
            <a:pPr defTabSz="457200">
              <a:lnSpc>
                <a:spcPts val="2800"/>
              </a:lnSpc>
              <a:spcBef>
                <a:spcPts val="1200"/>
              </a:spcBef>
              <a:defRPr sz="1200">
                <a:latin typeface="Times"/>
                <a:ea typeface="Times"/>
                <a:cs typeface="Times"/>
                <a:sym typeface="Times"/>
              </a:defRPr>
            </a:pPr>
            <a:r>
              <a:t>Signature:</a:t>
            </a:r>
          </a:p>
          <a:p>
            <a:pPr defTabSz="457200">
              <a:lnSpc>
                <a:spcPts val="2800"/>
              </a:lnSpc>
              <a:defRPr sz="1200">
                <a:latin typeface="Courier"/>
                <a:ea typeface="Courier"/>
                <a:cs typeface="Courier"/>
                <a:sym typeface="Courier"/>
              </a:defRPr>
            </a:pPr>
            <a:r>
              <a:t>HMACSHA256(</a:t>
            </a:r>
          </a:p>
          <a:p>
            <a:pPr defTabSz="457200">
              <a:lnSpc>
                <a:spcPts val="2800"/>
              </a:lnSpc>
              <a:defRPr sz="1200">
                <a:latin typeface="Courier"/>
                <a:ea typeface="Courier"/>
                <a:cs typeface="Courier"/>
                <a:sym typeface="Courier"/>
              </a:defRPr>
            </a:pPr>
            <a:r>
              <a:t>  base64UrlEncode(header) + "." +</a:t>
            </a:r>
          </a:p>
          <a:p>
            <a:pPr defTabSz="457200">
              <a:lnSpc>
                <a:spcPts val="2800"/>
              </a:lnSpc>
              <a:defRPr sz="1200">
                <a:latin typeface="Courier"/>
                <a:ea typeface="Courier"/>
                <a:cs typeface="Courier"/>
                <a:sym typeface="Courier"/>
              </a:defRPr>
            </a:pPr>
            <a:r>
              <a:t>  base64UrlEncode(payload),</a:t>
            </a:r>
          </a:p>
          <a:p>
            <a:pPr defTabSz="457200">
              <a:lnSpc>
                <a:spcPts val="2700"/>
              </a:lnSpc>
              <a:defRPr sz="1100">
                <a:latin typeface="+mj-lt"/>
                <a:ea typeface="+mj-ea"/>
                <a:cs typeface="+mj-cs"/>
                <a:sym typeface="Helvetica"/>
              </a:defRPr>
            </a:pPr>
            <a:r>
              <a:rPr sz="1200">
                <a:latin typeface="Courier"/>
                <a:ea typeface="Courier"/>
                <a:cs typeface="Courier"/>
                <a:sym typeface="Courier"/>
              </a:rPr>
              <a:t>  </a:t>
            </a:r>
            <a:r>
              <a:t>your-256-bit-secret</a:t>
            </a:r>
            <a:endParaRPr sz="1200">
              <a:latin typeface="Courier"/>
              <a:ea typeface="Courier"/>
              <a:cs typeface="Courier"/>
              <a:sym typeface="Courier"/>
            </a:endParaRPr>
          </a:p>
          <a:p>
            <a:pPr defTabSz="457200">
              <a:lnSpc>
                <a:spcPts val="2800"/>
              </a:lnSpc>
              <a:defRPr sz="1200">
                <a:latin typeface="Courier"/>
                <a:ea typeface="Courier"/>
                <a:cs typeface="Courier"/>
                <a:sym typeface="Courier"/>
              </a:defRPr>
            </a:pPr>
            <a:r>
              <a:t>) secret base64 encoded</a:t>
            </a:r>
          </a:p>
        </p:txBody>
      </p:sp>
      <p:pic>
        <p:nvPicPr>
          <p:cNvPr id="248" name="Screenshot 2019-04-03 at 19.23.57.png" descr="Screenshot 2019-04-03 at 19.23.57.png"/>
          <p:cNvPicPr>
            <a:picLocks noChangeAspect="1"/>
          </p:cNvPicPr>
          <p:nvPr/>
        </p:nvPicPr>
        <p:blipFill>
          <a:blip r:embed="rId3">
            <a:extLst/>
          </a:blip>
          <a:stretch>
            <a:fillRect/>
          </a:stretch>
        </p:blipFill>
        <p:spPr>
          <a:xfrm>
            <a:off x="81063" y="1415248"/>
            <a:ext cx="9144001" cy="213466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0-#ppt_w/2"/>
                                          </p:val>
                                        </p:tav>
                                        <p:tav tm="100000">
                                          <p:val>
                                            <p:strVal val="#ppt_x"/>
                                          </p:val>
                                        </p:tav>
                                      </p:tavLst>
                                    </p:anim>
                                    <p:anim calcmode="lin" valueType="num">
                                      <p:cBhvr>
                                        <p:cTn id="8" dur="1000" fill="hold"/>
                                        <p:tgtEl>
                                          <p:spTgt spid="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8"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OAuth 2.0</a:t>
            </a: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251"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Authorization and Acces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Authorization and Access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p:cNvSpPr txBox="1"/>
          <p:nvPr>
            <p:ph type="title" idx="4294967295"/>
          </p:nvPr>
        </p:nvSpPr>
        <p:spPr>
          <a:xfrm>
            <a:off x="457200" y="228600"/>
            <a:ext cx="8229600" cy="952500"/>
          </a:xfrm>
          <a:prstGeom prst="rect">
            <a:avLst/>
          </a:prstGeom>
        </p:spPr>
        <p:txBody>
          <a:bodyPr/>
          <a:lstStyle/>
          <a:p>
            <a:pPr/>
          </a:p>
        </p:txBody>
      </p:sp>
      <p:sp>
        <p:nvSpPr>
          <p:cNvPr id="254" name="Federated ID"/>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Federated ID</a:t>
            </a:r>
          </a:p>
        </p:txBody>
      </p:sp>
      <p:pic>
        <p:nvPicPr>
          <p:cNvPr id="255" name="1*NtCvVfOvNtxV_30bAG2gZA.png" descr="1*NtCvVfOvNtxV_30bAG2gZA.png"/>
          <p:cNvPicPr>
            <a:picLocks noChangeAspect="1"/>
          </p:cNvPicPr>
          <p:nvPr/>
        </p:nvPicPr>
        <p:blipFill>
          <a:blip r:embed="rId2">
            <a:extLst/>
          </a:blip>
          <a:stretch>
            <a:fillRect/>
          </a:stretch>
        </p:blipFill>
        <p:spPr>
          <a:xfrm>
            <a:off x="2095170" y="555968"/>
            <a:ext cx="6576418" cy="4932314"/>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itle"/>
          <p:cNvSpPr txBox="1"/>
          <p:nvPr>
            <p:ph type="title" idx="4294967295"/>
          </p:nvPr>
        </p:nvSpPr>
        <p:spPr>
          <a:xfrm>
            <a:off x="457200" y="228600"/>
            <a:ext cx="8229600" cy="952500"/>
          </a:xfrm>
          <a:prstGeom prst="rect">
            <a:avLst/>
          </a:prstGeom>
        </p:spPr>
        <p:txBody>
          <a:bodyPr/>
          <a:lstStyle/>
          <a:p>
            <a:pPr/>
          </a:p>
        </p:txBody>
      </p:sp>
      <p:sp>
        <p:nvSpPr>
          <p:cNvPr id="258" name="OAuth 2"/>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OAuth 2</a:t>
            </a:r>
          </a:p>
        </p:txBody>
      </p:sp>
      <p:pic>
        <p:nvPicPr>
          <p:cNvPr id="259" name="Image" descr="Image"/>
          <p:cNvPicPr>
            <a:picLocks noChangeAspect="1"/>
          </p:cNvPicPr>
          <p:nvPr/>
        </p:nvPicPr>
        <p:blipFill>
          <a:blip r:embed="rId2">
            <a:extLst/>
          </a:blip>
          <a:stretch>
            <a:fillRect/>
          </a:stretch>
        </p:blipFill>
        <p:spPr>
          <a:xfrm>
            <a:off x="3876718" y="87516"/>
            <a:ext cx="5311088" cy="3828608"/>
          </a:xfrm>
          <a:prstGeom prst="rect">
            <a:avLst/>
          </a:prstGeom>
          <a:ln w="12700">
            <a:miter lim="400000"/>
          </a:ln>
        </p:spPr>
      </p:pic>
      <p:sp>
        <p:nvSpPr>
          <p:cNvPr id="260" name="Application Name…"/>
          <p:cNvSpPr/>
          <p:nvPr/>
        </p:nvSpPr>
        <p:spPr>
          <a:xfrm>
            <a:off x="197930" y="712620"/>
            <a:ext cx="2728675" cy="1364958"/>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marL="457200" indent="-317500" defTabSz="457200">
              <a:lnSpc>
                <a:spcPts val="2800"/>
              </a:lnSpc>
              <a:buClr>
                <a:srgbClr val="000000"/>
              </a:buClr>
              <a:buSzPct val="100000"/>
              <a:buFont typeface="Times"/>
              <a:buChar char="•"/>
              <a:defRPr sz="1200">
                <a:latin typeface="Times"/>
                <a:ea typeface="Times"/>
                <a:cs typeface="Times"/>
                <a:sym typeface="Times"/>
              </a:defRPr>
            </a:pPr>
            <a:r>
              <a:t>Application Name</a:t>
            </a:r>
          </a:p>
          <a:p>
            <a:pPr marL="457200" indent="-317500" defTabSz="457200">
              <a:lnSpc>
                <a:spcPts val="2800"/>
              </a:lnSpc>
              <a:buClr>
                <a:srgbClr val="000000"/>
              </a:buClr>
              <a:buSzPct val="100000"/>
              <a:buFont typeface="Times"/>
              <a:buChar char="•"/>
              <a:defRPr sz="1200">
                <a:latin typeface="Times"/>
                <a:ea typeface="Times"/>
                <a:cs typeface="Times"/>
                <a:sym typeface="Times"/>
              </a:defRPr>
            </a:pPr>
            <a:r>
              <a:t>Application Website</a:t>
            </a:r>
          </a:p>
          <a:p>
            <a:pPr marL="457200" indent="-317500" defTabSz="457200">
              <a:lnSpc>
                <a:spcPts val="2800"/>
              </a:lnSpc>
              <a:buClr>
                <a:srgbClr val="000000"/>
              </a:buClr>
              <a:buSzPct val="100000"/>
              <a:buFont typeface="Times"/>
              <a:buChar char="•"/>
              <a:defRPr sz="1200">
                <a:latin typeface="Times"/>
                <a:ea typeface="Times"/>
                <a:cs typeface="Times"/>
                <a:sym typeface="Times"/>
              </a:defRPr>
            </a:pPr>
            <a:r>
              <a:t>Redirect URI or Callback URL</a:t>
            </a:r>
          </a:p>
        </p:txBody>
      </p:sp>
      <p:sp>
        <p:nvSpPr>
          <p:cNvPr id="261" name="client credentials&quot;…"/>
          <p:cNvSpPr/>
          <p:nvPr/>
        </p:nvSpPr>
        <p:spPr>
          <a:xfrm>
            <a:off x="339792" y="2122663"/>
            <a:ext cx="2444952" cy="927101"/>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lnSpc>
                <a:spcPts val="2800"/>
              </a:lnSpc>
              <a:defRPr sz="1200">
                <a:latin typeface="Times"/>
                <a:ea typeface="Times"/>
                <a:cs typeface="Times"/>
                <a:sym typeface="Times"/>
              </a:defRPr>
            </a:pPr>
            <a:r>
              <a:t>client credentials" </a:t>
            </a:r>
          </a:p>
          <a:p>
            <a:pPr defTabSz="457200">
              <a:lnSpc>
                <a:spcPts val="2800"/>
              </a:lnSpc>
              <a:defRPr sz="1200">
                <a:latin typeface="Times"/>
                <a:ea typeface="Times"/>
                <a:cs typeface="Times"/>
                <a:sym typeface="Times"/>
              </a:defRPr>
            </a:pPr>
          </a:p>
          <a:p>
            <a:pPr defTabSz="457200">
              <a:lnSpc>
                <a:spcPts val="2800"/>
              </a:lnSpc>
              <a:defRPr sz="1200">
                <a:latin typeface="Times"/>
                <a:ea typeface="Times"/>
                <a:cs typeface="Times"/>
                <a:sym typeface="Times"/>
              </a:defRPr>
            </a:pPr>
            <a:r>
              <a:rPr i="1"/>
              <a:t>client identifier</a:t>
            </a:r>
            <a:r>
              <a:t> </a:t>
            </a:r>
          </a:p>
          <a:p>
            <a:pPr defTabSz="457200">
              <a:lnSpc>
                <a:spcPts val="2800"/>
              </a:lnSpc>
              <a:defRPr sz="1200">
                <a:latin typeface="Times"/>
                <a:ea typeface="Times"/>
                <a:cs typeface="Times"/>
                <a:sym typeface="Times"/>
              </a:defRPr>
            </a:pPr>
            <a:r>
              <a:rPr i="1"/>
              <a:t>client secret</a:t>
            </a:r>
            <a:r>
              <a:t>.</a:t>
            </a:r>
          </a:p>
        </p:txBody>
      </p:sp>
      <p:sp>
        <p:nvSpPr>
          <p:cNvPr id="262" name="https://github.com/login/oauth/authorize?response_type=code&amp;client_id=CLIENT_ID&amp;redirect_uri=CALLBACK_URL&amp;scope=read"/>
          <p:cNvSpPr/>
          <p:nvPr/>
        </p:nvSpPr>
        <p:spPr>
          <a:xfrm>
            <a:off x="173548" y="2740944"/>
            <a:ext cx="7488804" cy="398130"/>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r>
              <a:t>https://github.com/login/oauth/authorize?response_type=code&amp;client_id=CLIENT_ID&amp;redirect_uri=CALLBACK_URL&amp;scope=read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p>
        </p:txBody>
      </p:sp>
      <p:sp>
        <p:nvSpPr>
          <p:cNvPr id="263" name="https://cloud.digitalocean.com/v1/oauth/token?client_id=CLIENT_ID&amp;client_secret=CLIENT_SECRET&amp;grant_type=authorization_code&amp;code=AUTHORIZATION_CODE&amp;redirect_uri=CALLBACK_URL"/>
          <p:cNvSpPr/>
          <p:nvPr/>
        </p:nvSpPr>
        <p:spPr>
          <a:xfrm>
            <a:off x="187797" y="3802440"/>
            <a:ext cx="8204201" cy="753536"/>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https://cloud.digitalocean.com/v1/oauth/token?client_id=CLIENT_ID&amp;client_secret=CLIENT_SECRET&amp;grant_type=authorization_code&amp;code=AUTHORIZATION_CODE&amp;redirect_uri=CALLBACK_URL</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p>
        </p:txBody>
      </p:sp>
      <p:sp>
        <p:nvSpPr>
          <p:cNvPr id="264" name="https://dropletbook.com/callback?code=AUTHORIZATION_CODE"/>
          <p:cNvSpPr/>
          <p:nvPr/>
        </p:nvSpPr>
        <p:spPr>
          <a:xfrm>
            <a:off x="187797" y="3227037"/>
            <a:ext cx="8204201" cy="398130"/>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https://dropletbook.com/callback?code=AUTHORIZATION_CODE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p>
        </p:txBody>
      </p:sp>
      <p:sp>
        <p:nvSpPr>
          <p:cNvPr id="265" name="{&quot;access_token&quot;:&quot;ACCESS_TOKEN&quot;,&quot;token_type&quot;:&quot;bearer&quot;,&quot;expires_in&quot;:2592000,&quot;refresh_token&quot;:&quot;REFRESH_TOKEN&quot;,&quot;scope&quot;:&quot;read&quot;,&quot;uid&quot;:100101,&quot;info&quot;:{&quot;name&quot;:&quot;Mark E. Mark&quot;,&quot;email&quot;:&quot;mark@thefunkybunch.com&quot;}}"/>
          <p:cNvSpPr/>
          <p:nvPr/>
        </p:nvSpPr>
        <p:spPr>
          <a:xfrm>
            <a:off x="187797" y="4739721"/>
            <a:ext cx="8204201" cy="753535"/>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defTabSz="457200">
              <a:lnSpc>
                <a:spcPts val="2600"/>
              </a:lnSpc>
              <a:defRPr sz="1000">
                <a:latin typeface="Courier"/>
                <a:ea typeface="Courier"/>
                <a:cs typeface="Courier"/>
                <a:sym typeface="Courier"/>
              </a:defRPr>
            </a:lvl1pPr>
          </a:lstStyle>
          <a:p>
            <a:pPr/>
            <a:r>
              <a:t>{"access_token":"ACCESS_TOKEN","token_type":"bearer","expires_in":2592000,"refresh_token":"REFRESH_TOKEN","scope":"read","uid":100101,"info":{"name":"Mark E. Mark","email":"mark@thefunkybunch.com"}}</a:t>
            </a:r>
          </a:p>
        </p:txBody>
      </p:sp>
      <p:sp>
        <p:nvSpPr>
          <p:cNvPr id="266" name="curl -X POST -H &quot;Authorization: Bearer ACCESS_TOKEN&quot;&quot;https://api.digitalocean.com/v2/$OBJECT&quot;"/>
          <p:cNvSpPr/>
          <p:nvPr/>
        </p:nvSpPr>
        <p:spPr>
          <a:xfrm>
            <a:off x="699851" y="4915736"/>
            <a:ext cx="8204201" cy="753536"/>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defTabSz="457200">
              <a:lnSpc>
                <a:spcPts val="2800"/>
              </a:lnSpc>
              <a:defRPr sz="1200">
                <a:latin typeface="Courier"/>
                <a:ea typeface="Courier"/>
                <a:cs typeface="Courier"/>
                <a:sym typeface="Courier"/>
              </a:defRPr>
            </a:lvl1pPr>
          </a:lstStyle>
          <a:p>
            <a:pPr/>
            <a:r>
              <a:t>curl -X POST -H "Authorization: Bearer ACCESS_TOKEN""https://api.digitalocean.com/v2/$OBJECT" </a:t>
            </a:r>
          </a:p>
        </p:txBody>
      </p:sp>
      <p:grpSp>
        <p:nvGrpSpPr>
          <p:cNvPr id="269" name="1*JhVaUdGtoIGRJQZH5R-r3Q.png"/>
          <p:cNvGrpSpPr/>
          <p:nvPr/>
        </p:nvGrpSpPr>
        <p:grpSpPr>
          <a:xfrm>
            <a:off x="2678091" y="-81172"/>
            <a:ext cx="6436874" cy="5915444"/>
            <a:chOff x="0" y="0"/>
            <a:chExt cx="6436872" cy="5915443"/>
          </a:xfrm>
        </p:grpSpPr>
        <p:pic>
          <p:nvPicPr>
            <p:cNvPr id="268" name="1*JhVaUdGtoIGRJQZH5R-r3Q.png" descr="1*JhVaUdGtoIGRJQZH5R-r3Q.png"/>
            <p:cNvPicPr>
              <a:picLocks noChangeAspect="1"/>
            </p:cNvPicPr>
            <p:nvPr/>
          </p:nvPicPr>
          <p:blipFill>
            <a:blip r:embed="rId3">
              <a:extLst/>
            </a:blip>
            <a:stretch>
              <a:fillRect/>
            </a:stretch>
          </p:blipFill>
          <p:spPr>
            <a:xfrm>
              <a:off x="203199" y="203199"/>
              <a:ext cx="6030474" cy="5470945"/>
            </a:xfrm>
            <a:prstGeom prst="rect">
              <a:avLst/>
            </a:prstGeom>
            <a:ln>
              <a:noFill/>
            </a:ln>
            <a:effectLst/>
          </p:spPr>
        </p:pic>
        <p:pic>
          <p:nvPicPr>
            <p:cNvPr id="267" name="1*JhVaUdGtoIGRJQZH5R-r3Q.png" descr="1*JhVaUdGtoIGRJQZH5R-r3Q.png"/>
            <p:cNvPicPr>
              <a:picLocks noChangeAspect="0"/>
            </p:cNvPicPr>
            <p:nvPr/>
          </p:nvPicPr>
          <p:blipFill>
            <a:blip r:embed="rId4">
              <a:extLst/>
            </a:blip>
            <a:stretch>
              <a:fillRect/>
            </a:stretch>
          </p:blipFill>
          <p:spPr>
            <a:xfrm>
              <a:off x="-1" y="-1"/>
              <a:ext cx="6436874" cy="5915445"/>
            </a:xfrm>
            <a:prstGeom prst="rect">
              <a:avLst/>
            </a:prstGeom>
            <a:effectLst/>
          </p:spPr>
        </p:pic>
      </p:grpSp>
      <p:grpSp>
        <p:nvGrpSpPr>
          <p:cNvPr id="272" name="1*JQL1M-uR_P3mTDCZMlTwIQ.png"/>
          <p:cNvGrpSpPr/>
          <p:nvPr/>
        </p:nvGrpSpPr>
        <p:grpSpPr>
          <a:xfrm>
            <a:off x="235821" y="468709"/>
            <a:ext cx="8376331" cy="5289236"/>
            <a:chOff x="0" y="0"/>
            <a:chExt cx="8376329" cy="5289234"/>
          </a:xfrm>
        </p:grpSpPr>
        <p:pic>
          <p:nvPicPr>
            <p:cNvPr id="271" name="1*JQL1M-uR_P3mTDCZMlTwIQ.png" descr="1*JQL1M-uR_P3mTDCZMlTwIQ.png"/>
            <p:cNvPicPr>
              <a:picLocks noChangeAspect="1"/>
            </p:cNvPicPr>
            <p:nvPr/>
          </p:nvPicPr>
          <p:blipFill>
            <a:blip r:embed="rId5">
              <a:extLst/>
            </a:blip>
            <a:stretch>
              <a:fillRect/>
            </a:stretch>
          </p:blipFill>
          <p:spPr>
            <a:xfrm>
              <a:off x="203200" y="203200"/>
              <a:ext cx="7969930" cy="4844735"/>
            </a:xfrm>
            <a:prstGeom prst="rect">
              <a:avLst/>
            </a:prstGeom>
            <a:ln>
              <a:noFill/>
            </a:ln>
            <a:effectLst/>
          </p:spPr>
        </p:pic>
        <p:pic>
          <p:nvPicPr>
            <p:cNvPr id="270" name="1*JQL1M-uR_P3mTDCZMlTwIQ.png" descr="1*JQL1M-uR_P3mTDCZMlTwIQ.png"/>
            <p:cNvPicPr>
              <a:picLocks noChangeAspect="0"/>
            </p:cNvPicPr>
            <p:nvPr/>
          </p:nvPicPr>
          <p:blipFill>
            <a:blip r:embed="rId6">
              <a:extLst/>
            </a:blip>
            <a:stretch>
              <a:fillRect/>
            </a:stretch>
          </p:blipFill>
          <p:spPr>
            <a:xfrm>
              <a:off x="0" y="0"/>
              <a:ext cx="8376330" cy="5289235"/>
            </a:xfrm>
            <a:prstGeom prst="rect">
              <a:avLst/>
            </a:prstGeom>
            <a:effectLst/>
          </p:spPr>
        </p:pic>
      </p:grpSp>
      <p:grpSp>
        <p:nvGrpSpPr>
          <p:cNvPr id="275" name="1*t3DHKKMdIoBX5W3JImjjig.png"/>
          <p:cNvGrpSpPr/>
          <p:nvPr/>
        </p:nvGrpSpPr>
        <p:grpSpPr>
          <a:xfrm>
            <a:off x="1330837" y="134182"/>
            <a:ext cx="6698671" cy="5484736"/>
            <a:chOff x="0" y="0"/>
            <a:chExt cx="6698670" cy="5484735"/>
          </a:xfrm>
        </p:grpSpPr>
        <p:pic>
          <p:nvPicPr>
            <p:cNvPr id="274" name="1*t3DHKKMdIoBX5W3JImjjig.png" descr="1*t3DHKKMdIoBX5W3JImjjig.png"/>
            <p:cNvPicPr>
              <a:picLocks noChangeAspect="1"/>
            </p:cNvPicPr>
            <p:nvPr/>
          </p:nvPicPr>
          <p:blipFill>
            <a:blip r:embed="rId7">
              <a:extLst/>
            </a:blip>
            <a:stretch>
              <a:fillRect/>
            </a:stretch>
          </p:blipFill>
          <p:spPr>
            <a:xfrm>
              <a:off x="203200" y="203200"/>
              <a:ext cx="6292270" cy="5040236"/>
            </a:xfrm>
            <a:prstGeom prst="rect">
              <a:avLst/>
            </a:prstGeom>
            <a:ln>
              <a:noFill/>
            </a:ln>
            <a:effectLst/>
          </p:spPr>
        </p:pic>
        <p:pic>
          <p:nvPicPr>
            <p:cNvPr id="273" name="1*t3DHKKMdIoBX5W3JImjjig.png" descr="1*t3DHKKMdIoBX5W3JImjjig.png"/>
            <p:cNvPicPr>
              <a:picLocks noChangeAspect="0"/>
            </p:cNvPicPr>
            <p:nvPr/>
          </p:nvPicPr>
          <p:blipFill>
            <a:blip r:embed="rId8">
              <a:extLst/>
            </a:blip>
            <a:stretch>
              <a:fillRect/>
            </a:stretch>
          </p:blipFill>
          <p:spPr>
            <a:xfrm>
              <a:off x="-1" y="0"/>
              <a:ext cx="6698671" cy="5484736"/>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 grpId="6" fill="hold">
                                  <p:stCondLst>
                                    <p:cond delay="0"/>
                                  </p:stCondLst>
                                  <p:iterate type="el" backwards="0">
                                    <p:tmAbs val="0"/>
                                  </p:iterate>
                                  <p:childTnLst>
                                    <p:set>
                                      <p:cBhvr>
                                        <p:cTn id="26" fill="hold"/>
                                        <p:tgtEl>
                                          <p:spTgt spid="269"/>
                                        </p:tgtEl>
                                        <p:attrNameLst>
                                          <p:attrName>style.visibility</p:attrName>
                                        </p:attrNameLst>
                                      </p:cBhvr>
                                      <p:to>
                                        <p:strVal val="visible"/>
                                      </p:to>
                                    </p:set>
                                    <p:anim calcmode="lin" valueType="num">
                                      <p:cBhvr>
                                        <p:cTn id="27" dur="1000" fill="hold"/>
                                        <p:tgtEl>
                                          <p:spTgt spid="269"/>
                                        </p:tgtEl>
                                        <p:attrNameLst>
                                          <p:attrName>ppt_x</p:attrName>
                                        </p:attrNameLst>
                                      </p:cBhvr>
                                      <p:tavLst>
                                        <p:tav tm="0">
                                          <p:val>
                                            <p:strVal val="0-#ppt_w/2"/>
                                          </p:val>
                                        </p:tav>
                                        <p:tav tm="100000">
                                          <p:val>
                                            <p:strVal val="#ppt_x"/>
                                          </p:val>
                                        </p:tav>
                                      </p:tavLst>
                                    </p:anim>
                                    <p:anim calcmode="lin" valueType="num">
                                      <p:cBhvr>
                                        <p:cTn id="28" dur="1000" fill="hold"/>
                                        <p:tgtEl>
                                          <p:spTgt spid="26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 grpId="7" fill="hold">
                                  <p:stCondLst>
                                    <p:cond delay="0"/>
                                  </p:stCondLst>
                                  <p:iterate type="el" backwards="0">
                                    <p:tmAbs val="0"/>
                                  </p:iterate>
                                  <p:childTnLst>
                                    <p:set>
                                      <p:cBhvr>
                                        <p:cTn id="32" fill="hold"/>
                                        <p:tgtEl>
                                          <p:spTgt spid="272"/>
                                        </p:tgtEl>
                                        <p:attrNameLst>
                                          <p:attrName>style.visibility</p:attrName>
                                        </p:attrNameLst>
                                      </p:cBhvr>
                                      <p:to>
                                        <p:strVal val="visible"/>
                                      </p:to>
                                    </p:set>
                                    <p:anim calcmode="lin" valueType="num">
                                      <p:cBhvr>
                                        <p:cTn id="33" dur="1000" fill="hold"/>
                                        <p:tgtEl>
                                          <p:spTgt spid="272"/>
                                        </p:tgtEl>
                                        <p:attrNameLst>
                                          <p:attrName>ppt_x</p:attrName>
                                        </p:attrNameLst>
                                      </p:cBhvr>
                                      <p:tavLst>
                                        <p:tav tm="0">
                                          <p:val>
                                            <p:strVal val="0-#ppt_w/2"/>
                                          </p:val>
                                        </p:tav>
                                        <p:tav tm="100000">
                                          <p:val>
                                            <p:strVal val="#ppt_x"/>
                                          </p:val>
                                        </p:tav>
                                      </p:tavLst>
                                    </p:anim>
                                    <p:anim calcmode="lin" valueType="num">
                                      <p:cBhvr>
                                        <p:cTn id="34" dur="1000" fill="hold"/>
                                        <p:tgtEl>
                                          <p:spTgt spid="27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8" presetID="2" grpId="8" fill="hold">
                                  <p:stCondLst>
                                    <p:cond delay="0"/>
                                  </p:stCondLst>
                                  <p:iterate type="el" backwards="0">
                                    <p:tmAbs val="0"/>
                                  </p:iterate>
                                  <p:childTnLst>
                                    <p:set>
                                      <p:cBhvr>
                                        <p:cTn id="38" fill="hold"/>
                                        <p:tgtEl>
                                          <p:spTgt spid="275"/>
                                        </p:tgtEl>
                                        <p:attrNameLst>
                                          <p:attrName>style.visibility</p:attrName>
                                        </p:attrNameLst>
                                      </p:cBhvr>
                                      <p:to>
                                        <p:strVal val="visible"/>
                                      </p:to>
                                    </p:set>
                                    <p:anim calcmode="lin" valueType="num">
                                      <p:cBhvr>
                                        <p:cTn id="39" dur="1000" fill="hold"/>
                                        <p:tgtEl>
                                          <p:spTgt spid="275"/>
                                        </p:tgtEl>
                                        <p:attrNameLst>
                                          <p:attrName>ppt_x</p:attrName>
                                        </p:attrNameLst>
                                      </p:cBhvr>
                                      <p:tavLst>
                                        <p:tav tm="0">
                                          <p:val>
                                            <p:strVal val="0-#ppt_w/2"/>
                                          </p:val>
                                        </p:tav>
                                        <p:tav tm="100000">
                                          <p:val>
                                            <p:strVal val="#ppt_x"/>
                                          </p:val>
                                        </p:tav>
                                      </p:tavLst>
                                    </p:anim>
                                    <p:anim calcmode="lin" valueType="num">
                                      <p:cBhvr>
                                        <p:cTn id="40" dur="10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4" grpId="2"/>
      <p:bldP build="whole" bldLvl="1" animBg="1" rev="0" advAuto="0" spid="266" grpId="5"/>
      <p:bldP build="whole" bldLvl="1" animBg="1" rev="0" advAuto="0" spid="272" grpId="7"/>
      <p:bldP build="whole" bldLvl="1" animBg="1" rev="0" advAuto="0" spid="275" grpId="8"/>
      <p:bldP build="whole" bldLvl="1" animBg="1" rev="0" advAuto="0" spid="263" grpId="3"/>
      <p:bldP build="whole" bldLvl="1" animBg="1" rev="0" advAuto="0" spid="262" grpId="1"/>
      <p:bldP build="whole" bldLvl="1" animBg="1" rev="0" advAuto="0" spid="265" grpId="4"/>
      <p:bldP build="whole" bldLvl="1" animBg="1" rev="0" advAuto="0" spid="269" grpId="6"/>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Title"/>
          <p:cNvSpPr txBox="1"/>
          <p:nvPr>
            <p:ph type="title" idx="4294967295"/>
          </p:nvPr>
        </p:nvSpPr>
        <p:spPr>
          <a:xfrm>
            <a:off x="457200" y="228600"/>
            <a:ext cx="8229600" cy="952500"/>
          </a:xfrm>
          <a:prstGeom prst="rect">
            <a:avLst/>
          </a:prstGeom>
        </p:spPr>
        <p:txBody>
          <a:bodyPr/>
          <a:lstStyle/>
          <a:p>
            <a:pPr/>
          </a:p>
        </p:txBody>
      </p:sp>
      <p:sp>
        <p:nvSpPr>
          <p:cNvPr id="278" name="Federated ID"/>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Federated ID</a:t>
            </a:r>
          </a:p>
        </p:txBody>
      </p:sp>
      <p:pic>
        <p:nvPicPr>
          <p:cNvPr id="279" name="1*NtCvVfOvNtxV_30bAG2gZA.png" descr="1*NtCvVfOvNtxV_30bAG2gZA.png"/>
          <p:cNvPicPr>
            <a:picLocks noChangeAspect="1"/>
          </p:cNvPicPr>
          <p:nvPr/>
        </p:nvPicPr>
        <p:blipFill>
          <a:blip r:embed="rId2">
            <a:extLst/>
          </a:blip>
          <a:stretch>
            <a:fillRect/>
          </a:stretch>
        </p:blipFill>
        <p:spPr>
          <a:xfrm>
            <a:off x="2095170" y="555968"/>
            <a:ext cx="6576418" cy="4932314"/>
          </a:xfrm>
          <a:prstGeom prst="rect">
            <a:avLst/>
          </a:prstGeom>
          <a:ln w="12700">
            <a:miter lim="400000"/>
          </a:ln>
        </p:spPr>
      </p:pic>
      <p:grpSp>
        <p:nvGrpSpPr>
          <p:cNvPr id="282" name="Picture1.png"/>
          <p:cNvGrpSpPr/>
          <p:nvPr/>
        </p:nvGrpSpPr>
        <p:grpSpPr>
          <a:xfrm>
            <a:off x="-230836" y="252784"/>
            <a:ext cx="5974150" cy="5576783"/>
            <a:chOff x="0" y="0"/>
            <a:chExt cx="5974148" cy="5576782"/>
          </a:xfrm>
        </p:grpSpPr>
        <p:pic>
          <p:nvPicPr>
            <p:cNvPr id="281" name="Picture1.png" descr="Picture1.png"/>
            <p:cNvPicPr>
              <a:picLocks noChangeAspect="1"/>
            </p:cNvPicPr>
            <p:nvPr/>
          </p:nvPicPr>
          <p:blipFill>
            <a:blip r:embed="rId3">
              <a:extLst/>
            </a:blip>
            <a:stretch>
              <a:fillRect/>
            </a:stretch>
          </p:blipFill>
          <p:spPr>
            <a:xfrm>
              <a:off x="203199" y="203199"/>
              <a:ext cx="5567750" cy="5132284"/>
            </a:xfrm>
            <a:prstGeom prst="rect">
              <a:avLst/>
            </a:prstGeom>
            <a:ln>
              <a:noFill/>
            </a:ln>
            <a:effectLst/>
          </p:spPr>
        </p:pic>
        <p:pic>
          <p:nvPicPr>
            <p:cNvPr id="280" name="Picture1.png" descr="Picture1.png"/>
            <p:cNvPicPr>
              <a:picLocks noChangeAspect="0"/>
            </p:cNvPicPr>
            <p:nvPr/>
          </p:nvPicPr>
          <p:blipFill>
            <a:blip r:embed="rId4">
              <a:extLst/>
            </a:blip>
            <a:stretch>
              <a:fillRect/>
            </a:stretch>
          </p:blipFill>
          <p:spPr>
            <a:xfrm>
              <a:off x="-1" y="-1"/>
              <a:ext cx="5974150" cy="5576784"/>
            </a:xfrm>
            <a:prstGeom prst="rect">
              <a:avLst/>
            </a:prstGeom>
            <a:effectLst/>
          </p:spPr>
        </p:pic>
      </p:grpSp>
      <p:grpSp>
        <p:nvGrpSpPr>
          <p:cNvPr id="285" name="Picture2.png"/>
          <p:cNvGrpSpPr/>
          <p:nvPr/>
        </p:nvGrpSpPr>
        <p:grpSpPr>
          <a:xfrm>
            <a:off x="2489308" y="352768"/>
            <a:ext cx="5139204" cy="5376814"/>
            <a:chOff x="0" y="0"/>
            <a:chExt cx="5139202" cy="5376812"/>
          </a:xfrm>
        </p:grpSpPr>
        <p:pic>
          <p:nvPicPr>
            <p:cNvPr id="284" name="Picture2.png" descr="Picture2.png"/>
            <p:cNvPicPr>
              <a:picLocks noChangeAspect="1"/>
            </p:cNvPicPr>
            <p:nvPr/>
          </p:nvPicPr>
          <p:blipFill>
            <a:blip r:embed="rId5">
              <a:extLst/>
            </a:blip>
            <a:stretch>
              <a:fillRect/>
            </a:stretch>
          </p:blipFill>
          <p:spPr>
            <a:xfrm>
              <a:off x="203200" y="203200"/>
              <a:ext cx="4732803" cy="4932313"/>
            </a:xfrm>
            <a:prstGeom prst="rect">
              <a:avLst/>
            </a:prstGeom>
            <a:ln>
              <a:noFill/>
            </a:ln>
            <a:effectLst/>
          </p:spPr>
        </p:pic>
        <p:pic>
          <p:nvPicPr>
            <p:cNvPr id="283" name="Picture2.png" descr="Picture2.png"/>
            <p:cNvPicPr>
              <a:picLocks noChangeAspect="0"/>
            </p:cNvPicPr>
            <p:nvPr/>
          </p:nvPicPr>
          <p:blipFill>
            <a:blip r:embed="rId6">
              <a:extLst/>
            </a:blip>
            <a:stretch>
              <a:fillRect/>
            </a:stretch>
          </p:blipFill>
          <p:spPr>
            <a:xfrm>
              <a:off x="0" y="0"/>
              <a:ext cx="5139203" cy="5376813"/>
            </a:xfrm>
            <a:prstGeom prst="rect">
              <a:avLst/>
            </a:prstGeom>
            <a:effectLst/>
          </p:spPr>
        </p:pic>
      </p:grpSp>
      <p:grpSp>
        <p:nvGrpSpPr>
          <p:cNvPr id="288" name="Picture3.png"/>
          <p:cNvGrpSpPr/>
          <p:nvPr/>
        </p:nvGrpSpPr>
        <p:grpSpPr>
          <a:xfrm>
            <a:off x="4994477" y="1022755"/>
            <a:ext cx="4241801" cy="4356101"/>
            <a:chOff x="0" y="0"/>
            <a:chExt cx="4241800" cy="4356100"/>
          </a:xfrm>
        </p:grpSpPr>
        <p:pic>
          <p:nvPicPr>
            <p:cNvPr id="287" name="Picture3.png" descr="Picture3.png"/>
            <p:cNvPicPr>
              <a:picLocks noChangeAspect="1"/>
            </p:cNvPicPr>
            <p:nvPr/>
          </p:nvPicPr>
          <p:blipFill>
            <a:blip r:embed="rId7">
              <a:extLst/>
            </a:blip>
            <a:stretch>
              <a:fillRect/>
            </a:stretch>
          </p:blipFill>
          <p:spPr>
            <a:xfrm>
              <a:off x="203200" y="203200"/>
              <a:ext cx="3835400" cy="3911600"/>
            </a:xfrm>
            <a:prstGeom prst="rect">
              <a:avLst/>
            </a:prstGeom>
            <a:ln>
              <a:noFill/>
            </a:ln>
            <a:effectLst/>
          </p:spPr>
        </p:pic>
        <p:pic>
          <p:nvPicPr>
            <p:cNvPr id="286" name="Picture3.png" descr="Picture3.png"/>
            <p:cNvPicPr>
              <a:picLocks noChangeAspect="0"/>
            </p:cNvPicPr>
            <p:nvPr/>
          </p:nvPicPr>
          <p:blipFill>
            <a:blip r:embed="rId8">
              <a:extLst/>
            </a:blip>
            <a:stretch>
              <a:fillRect/>
            </a:stretch>
          </p:blipFill>
          <p:spPr>
            <a:xfrm>
              <a:off x="0" y="0"/>
              <a:ext cx="4241800" cy="43561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82"/>
                                        </p:tgtEl>
                                        <p:attrNameLst>
                                          <p:attrName>style.visibility</p:attrName>
                                        </p:attrNameLst>
                                      </p:cBhvr>
                                      <p:to>
                                        <p:strVal val="visible"/>
                                      </p:to>
                                    </p:set>
                                    <p:anim calcmode="lin" valueType="num">
                                      <p:cBhvr>
                                        <p:cTn id="7" dur="1000" fill="hold"/>
                                        <p:tgtEl>
                                          <p:spTgt spid="282"/>
                                        </p:tgtEl>
                                        <p:attrNameLst>
                                          <p:attrName>ppt_x</p:attrName>
                                        </p:attrNameLst>
                                      </p:cBhvr>
                                      <p:tavLst>
                                        <p:tav tm="0">
                                          <p:val>
                                            <p:strVal val="0-#ppt_w/2"/>
                                          </p:val>
                                        </p:tav>
                                        <p:tav tm="100000">
                                          <p:val>
                                            <p:strVal val="#ppt_x"/>
                                          </p:val>
                                        </p:tav>
                                      </p:tavLst>
                                    </p:anim>
                                    <p:anim calcmode="lin" valueType="num">
                                      <p:cBhvr>
                                        <p:cTn id="8" dur="1000" fill="hold"/>
                                        <p:tgtEl>
                                          <p:spTgt spid="2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85"/>
                                        </p:tgtEl>
                                        <p:attrNameLst>
                                          <p:attrName>style.visibility</p:attrName>
                                        </p:attrNameLst>
                                      </p:cBhvr>
                                      <p:to>
                                        <p:strVal val="visible"/>
                                      </p:to>
                                    </p:set>
                                    <p:anim calcmode="lin" valueType="num">
                                      <p:cBhvr>
                                        <p:cTn id="13" dur="1000" fill="hold"/>
                                        <p:tgtEl>
                                          <p:spTgt spid="285"/>
                                        </p:tgtEl>
                                        <p:attrNameLst>
                                          <p:attrName>ppt_x</p:attrName>
                                        </p:attrNameLst>
                                      </p:cBhvr>
                                      <p:tavLst>
                                        <p:tav tm="0">
                                          <p:val>
                                            <p:strVal val="0-#ppt_w/2"/>
                                          </p:val>
                                        </p:tav>
                                        <p:tav tm="100000">
                                          <p:val>
                                            <p:strVal val="#ppt_x"/>
                                          </p:val>
                                        </p:tav>
                                      </p:tavLst>
                                    </p:anim>
                                    <p:anim calcmode="lin" valueType="num">
                                      <p:cBhvr>
                                        <p:cTn id="14" dur="1000" fill="hold"/>
                                        <p:tgtEl>
                                          <p:spTgt spid="28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88"/>
                                        </p:tgtEl>
                                        <p:attrNameLst>
                                          <p:attrName>style.visibility</p:attrName>
                                        </p:attrNameLst>
                                      </p:cBhvr>
                                      <p:to>
                                        <p:strVal val="visible"/>
                                      </p:to>
                                    </p:set>
                                    <p:anim calcmode="lin" valueType="num">
                                      <p:cBhvr>
                                        <p:cTn id="19" dur="1000" fill="hold"/>
                                        <p:tgtEl>
                                          <p:spTgt spid="288"/>
                                        </p:tgtEl>
                                        <p:attrNameLst>
                                          <p:attrName>ppt_x</p:attrName>
                                        </p:attrNameLst>
                                      </p:cBhvr>
                                      <p:tavLst>
                                        <p:tav tm="0">
                                          <p:val>
                                            <p:strVal val="0-#ppt_w/2"/>
                                          </p:val>
                                        </p:tav>
                                        <p:tav tm="100000">
                                          <p:val>
                                            <p:strVal val="#ppt_x"/>
                                          </p:val>
                                        </p:tav>
                                      </p:tavLst>
                                    </p:anim>
                                    <p:anim calcmode="lin" valueType="num">
                                      <p:cBhvr>
                                        <p:cTn id="20" dur="1000" fill="hold"/>
                                        <p:tgtEl>
                                          <p:spTgt spid="2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1"/>
      <p:bldP build="whole" bldLvl="1" animBg="1" rev="0" advAuto="0" spid="285" grpId="2"/>
      <p:bldP build="whole" bldLvl="1" animBg="1" rev="0" advAuto="0" spid="288" grpId="3"/>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Fernet Tokens</a:t>
            </a: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291"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fernet2.png" descr="fernet2.png"/>
          <p:cNvPicPr>
            <a:picLocks noChangeAspect="1"/>
          </p:cNvPicPr>
          <p:nvPr/>
        </p:nvPicPr>
        <p:blipFill>
          <a:blip r:embed="rId2">
            <a:extLst/>
          </a:blip>
          <a:stretch>
            <a:fillRect/>
          </a:stretch>
        </p:blipFill>
        <p:spPr>
          <a:xfrm>
            <a:off x="4981835" y="334178"/>
            <a:ext cx="4099701" cy="5046644"/>
          </a:xfrm>
          <a:prstGeom prst="rect">
            <a:avLst/>
          </a:prstGeom>
          <a:ln w="12700">
            <a:miter lim="400000"/>
          </a:ln>
        </p:spPr>
      </p:pic>
      <p:sp>
        <p:nvSpPr>
          <p:cNvPr id="294" name="The token has a version number, a time stamp, the IV, the cipher text and an HMAC signature:…"/>
          <p:cNvSpPr/>
          <p:nvPr/>
        </p:nvSpPr>
        <p:spPr>
          <a:xfrm>
            <a:off x="248595" y="605379"/>
            <a:ext cx="3578579" cy="4813496"/>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lnSpc>
                <a:spcPts val="3800"/>
              </a:lnSpc>
              <a:spcBef>
                <a:spcPts val="1200"/>
              </a:spcBef>
              <a:defRPr sz="2000">
                <a:latin typeface="Arial"/>
                <a:ea typeface="Arial"/>
                <a:cs typeface="Arial"/>
                <a:sym typeface="Arial"/>
              </a:defRPr>
            </a:pPr>
            <a:r>
              <a:t>The token has a version number, a time stamp, the IV, the cipher text and an HMAC signature:</a:t>
            </a:r>
          </a:p>
          <a:p>
            <a:pPr marL="457200" indent="-317500" defTabSz="457200">
              <a:lnSpc>
                <a:spcPts val="3800"/>
              </a:lnSpc>
              <a:buClr>
                <a:srgbClr val="000000"/>
              </a:buClr>
              <a:buSzPct val="100000"/>
              <a:buFont typeface="Times"/>
              <a:buChar char="•"/>
              <a:defRPr sz="2000">
                <a:latin typeface="Arial"/>
                <a:ea typeface="Arial"/>
                <a:cs typeface="Arial"/>
                <a:sym typeface="Arial"/>
              </a:defRPr>
            </a:pPr>
            <a:r>
              <a:t>Version: 8 bits</a:t>
            </a:r>
          </a:p>
          <a:p>
            <a:pPr marL="457200" indent="-317500" defTabSz="457200">
              <a:lnSpc>
                <a:spcPts val="3800"/>
              </a:lnSpc>
              <a:buClr>
                <a:srgbClr val="000000"/>
              </a:buClr>
              <a:buSzPct val="100000"/>
              <a:buFont typeface="Times"/>
              <a:buChar char="•"/>
              <a:defRPr sz="2000">
                <a:latin typeface="Arial"/>
                <a:ea typeface="Arial"/>
                <a:cs typeface="Arial"/>
                <a:sym typeface="Arial"/>
              </a:defRPr>
            </a:pPr>
            <a:r>
              <a:t>Timestamp: 64 bits (the number of seconds since between January 1, 1970 UTC and the time of the encryption.</a:t>
            </a:r>
          </a:p>
          <a:p>
            <a:pPr marL="457200" indent="-317500" defTabSz="457200">
              <a:lnSpc>
                <a:spcPts val="3800"/>
              </a:lnSpc>
              <a:buClr>
                <a:srgbClr val="000000"/>
              </a:buClr>
              <a:buSzPct val="100000"/>
              <a:buFont typeface="Times"/>
              <a:buChar char="•"/>
              <a:defRPr sz="2000">
                <a:latin typeface="Arial"/>
                <a:ea typeface="Arial"/>
                <a:cs typeface="Arial"/>
                <a:sym typeface="Arial"/>
              </a:defRPr>
            </a:pPr>
            <a:r>
              <a:t>IV: 128 bits</a:t>
            </a:r>
          </a:p>
          <a:p>
            <a:pPr marL="457200" indent="-317500" defTabSz="457200">
              <a:lnSpc>
                <a:spcPts val="3800"/>
              </a:lnSpc>
              <a:buClr>
                <a:srgbClr val="000000"/>
              </a:buClr>
              <a:buSzPct val="100000"/>
              <a:buFont typeface="Times"/>
              <a:buChar char="•"/>
              <a:defRPr sz="2000">
                <a:latin typeface="Arial"/>
                <a:ea typeface="Arial"/>
                <a:cs typeface="Arial"/>
                <a:sym typeface="Arial"/>
              </a:defRPr>
            </a:pPr>
            <a:r>
              <a:t>Ciphertext - variable length: Multiple of 128 bits</a:t>
            </a:r>
          </a:p>
          <a:p>
            <a:pPr marL="457200" indent="-317500" defTabSz="457200">
              <a:lnSpc>
                <a:spcPts val="3800"/>
              </a:lnSpc>
              <a:buClr>
                <a:srgbClr val="000000"/>
              </a:buClr>
              <a:buSzPct val="100000"/>
              <a:buFont typeface="Times"/>
              <a:buChar char="•"/>
              <a:defRPr sz="2000">
                <a:latin typeface="Arial"/>
                <a:ea typeface="Arial"/>
                <a:cs typeface="Arial"/>
                <a:sym typeface="Arial"/>
              </a:defRPr>
            </a:pPr>
            <a:r>
              <a:t>HMAC: 256 bits</a:t>
            </a:r>
          </a:p>
        </p:txBody>
      </p:sp>
      <p:sp>
        <p:nvSpPr>
          <p:cNvPr id="295" name="Fernet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Fernet Token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345"/>
          <p:cNvSpPr txBox="1"/>
          <p:nvPr>
            <p:ph type="title"/>
          </p:nvPr>
        </p:nvSpPr>
        <p:spPr>
          <a:prstGeom prst="rect">
            <a:avLst/>
          </a:prstGeom>
        </p:spPr>
        <p:txBody>
          <a:bodyPr/>
          <a:lstStyle/>
          <a:p>
            <a:pPr/>
            <a:r>
              <a:t>Fernet</a:t>
            </a:r>
          </a:p>
        </p:txBody>
      </p:sp>
      <p:sp>
        <p:nvSpPr>
          <p:cNvPr id="298" name="Text Placeholder 1"/>
          <p:cNvSpPr txBox="1"/>
          <p:nvPr>
            <p:ph type="body" sz="quarter" idx="1"/>
          </p:nvPr>
        </p:nvSpPr>
        <p:spPr>
          <a:xfrm>
            <a:off x="-1" y="1230581"/>
            <a:ext cx="1536701" cy="3263504"/>
          </a:xfrm>
          <a:prstGeom prst="rect">
            <a:avLst/>
          </a:prstGeom>
        </p:spPr>
        <p:txBody>
          <a:bodyPr/>
          <a:lstStyle/>
          <a:p>
            <a:pPr/>
            <a:r>
              <a:t>AES 128-bit.</a:t>
            </a:r>
          </a:p>
          <a:p>
            <a:pPr/>
            <a:r>
              <a:t>256-bit HMAC.</a:t>
            </a:r>
          </a:p>
          <a:p>
            <a:pPr/>
            <a:r>
              <a:t>AES CBC.</a:t>
            </a:r>
          </a:p>
          <a:p>
            <a:pPr/>
            <a:r>
              <a:t>PKCS7 padding [</a:t>
            </a:r>
            <a:r>
              <a:rPr u="sng">
                <a:solidFill>
                  <a:srgbClr val="0000FF"/>
                </a:solidFill>
                <a:uFill>
                  <a:solidFill>
                    <a:srgbClr val="0000FF"/>
                  </a:solidFill>
                </a:uFill>
                <a:hlinkClick r:id="rId2" invalidUrl="" action="" tgtFrame="" tooltip="" history="1" highlightClick="0" endSnd="0"/>
              </a:rPr>
              <a:t>here</a:t>
            </a:r>
            <a:r>
              <a:t>].</a:t>
            </a:r>
          </a:p>
        </p:txBody>
      </p:sp>
      <p:pic>
        <p:nvPicPr>
          <p:cNvPr id="299" name="Picture 8" descr="Picture 8"/>
          <p:cNvPicPr>
            <a:picLocks noChangeAspect="1"/>
          </p:cNvPicPr>
          <p:nvPr/>
        </p:nvPicPr>
        <p:blipFill>
          <a:blip r:embed="rId3">
            <a:extLst/>
          </a:blip>
          <a:stretch>
            <a:fillRect/>
          </a:stretch>
        </p:blipFill>
        <p:spPr>
          <a:xfrm>
            <a:off x="0" y="4385072"/>
            <a:ext cx="4400550" cy="1066801"/>
          </a:xfrm>
          <a:prstGeom prst="rect">
            <a:avLst/>
          </a:prstGeom>
          <a:ln w="12700">
            <a:miter lim="400000"/>
          </a:ln>
        </p:spPr>
      </p:pic>
      <p:pic>
        <p:nvPicPr>
          <p:cNvPr id="300" name="Picture 10" descr="Picture 10"/>
          <p:cNvPicPr>
            <a:picLocks noChangeAspect="1"/>
          </p:cNvPicPr>
          <p:nvPr/>
        </p:nvPicPr>
        <p:blipFill>
          <a:blip r:embed="rId4">
            <a:extLst/>
          </a:blip>
          <a:stretch>
            <a:fillRect/>
          </a:stretch>
        </p:blipFill>
        <p:spPr>
          <a:xfrm>
            <a:off x="1257300" y="502948"/>
            <a:ext cx="7924800" cy="2333626"/>
          </a:xfrm>
          <a:prstGeom prst="rect">
            <a:avLst/>
          </a:prstGeom>
          <a:ln w="12700">
            <a:miter lim="400000"/>
          </a:ln>
        </p:spPr>
      </p:pic>
      <p:pic>
        <p:nvPicPr>
          <p:cNvPr id="301" name="Picture 12" descr="Picture 12"/>
          <p:cNvPicPr>
            <a:picLocks noChangeAspect="1"/>
          </p:cNvPicPr>
          <p:nvPr/>
        </p:nvPicPr>
        <p:blipFill>
          <a:blip r:embed="rId5">
            <a:extLst/>
          </a:blip>
          <a:stretch>
            <a:fillRect/>
          </a:stretch>
        </p:blipFill>
        <p:spPr>
          <a:xfrm>
            <a:off x="0" y="3217555"/>
            <a:ext cx="9144000" cy="2234318"/>
          </a:xfrm>
          <a:prstGeom prst="rect">
            <a:avLst/>
          </a:prstGeom>
          <a:ln w="12700">
            <a:miter lim="400000"/>
          </a:ln>
        </p:spPr>
      </p:pic>
      <p:pic>
        <p:nvPicPr>
          <p:cNvPr id="302" name="Picture 14" descr="Picture 14">
            <a:hlinkClick r:id="rId6" invalidUrl="" action="" tgtFrame="" tooltip="" history="1" highlightClick="0" endSnd="0"/>
          </p:cNvPr>
          <p:cNvPicPr>
            <a:picLocks noChangeAspect="1"/>
          </p:cNvPicPr>
          <p:nvPr/>
        </p:nvPicPr>
        <p:blipFill>
          <a:blip r:embed="rId7">
            <a:extLst/>
          </a:blip>
          <a:stretch>
            <a:fillRect/>
          </a:stretch>
        </p:blipFill>
        <p:spPr>
          <a:xfrm>
            <a:off x="5756817" y="285750"/>
            <a:ext cx="3387184" cy="5143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01"/>
                                        </p:tgtEl>
                                        <p:attrNameLst>
                                          <p:attrName>style.visibility</p:attrName>
                                        </p:attrNameLst>
                                      </p:cBhvr>
                                      <p:to>
                                        <p:strVal val="visible"/>
                                      </p:to>
                                    </p:set>
                                    <p:anim calcmode="lin" valueType="num">
                                      <p:cBhvr>
                                        <p:cTn id="7" dur="500" fill="hold"/>
                                        <p:tgtEl>
                                          <p:spTgt spid="301"/>
                                        </p:tgtEl>
                                        <p:attrNameLst>
                                          <p:attrName>ppt_x</p:attrName>
                                        </p:attrNameLst>
                                      </p:cBhvr>
                                      <p:tavLst>
                                        <p:tav tm="0">
                                          <p:val>
                                            <p:strVal val="#ppt_x"/>
                                          </p:val>
                                        </p:tav>
                                        <p:tav tm="100000">
                                          <p:val>
                                            <p:strVal val="#ppt_x"/>
                                          </p:val>
                                        </p:tav>
                                      </p:tavLst>
                                    </p:anim>
                                    <p:anim calcmode="lin" valueType="num">
                                      <p:cBhvr>
                                        <p:cTn id="8" dur="500" fill="hold"/>
                                        <p:tgtEl>
                                          <p:spTgt spid="3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302"/>
                                        </p:tgtEl>
                                        <p:attrNameLst>
                                          <p:attrName>style.visibility</p:attrName>
                                        </p:attrNameLst>
                                      </p:cBhvr>
                                      <p:to>
                                        <p:strVal val="visible"/>
                                      </p:to>
                                    </p:set>
                                    <p:anim calcmode="lin" valueType="num">
                                      <p:cBhvr>
                                        <p:cTn id="13" dur="500" fill="hold"/>
                                        <p:tgtEl>
                                          <p:spTgt spid="302"/>
                                        </p:tgtEl>
                                        <p:attrNameLst>
                                          <p:attrName>ppt_x</p:attrName>
                                        </p:attrNameLst>
                                      </p:cBhvr>
                                      <p:tavLst>
                                        <p:tav tm="0">
                                          <p:val>
                                            <p:strVal val="#ppt_x"/>
                                          </p:val>
                                        </p:tav>
                                        <p:tav tm="100000">
                                          <p:val>
                                            <p:strVal val="#ppt_x"/>
                                          </p:val>
                                        </p:tav>
                                      </p:tavLst>
                                    </p:anim>
                                    <p:anim calcmode="lin" valueType="num">
                                      <p:cBhvr>
                                        <p:cTn id="14" dur="500" fill="hold"/>
                                        <p:tgtEl>
                                          <p:spTgt spid="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2" grpId="2"/>
      <p:bldP build="whole" bldLvl="1" animBg="1" rev="0" advAuto="0" spid="301"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45"/>
          <p:cNvSpPr txBox="1"/>
          <p:nvPr>
            <p:ph type="title"/>
          </p:nvPr>
        </p:nvSpPr>
        <p:spPr>
          <a:prstGeom prst="rect">
            <a:avLst/>
          </a:prstGeom>
        </p:spPr>
        <p:txBody>
          <a:bodyPr/>
          <a:lstStyle/>
          <a:p>
            <a:pPr/>
            <a:r>
              <a:t>Fernet</a:t>
            </a:r>
          </a:p>
        </p:txBody>
      </p:sp>
      <p:sp>
        <p:nvSpPr>
          <p:cNvPr id="305" name="Text Placeholder 1"/>
          <p:cNvSpPr txBox="1"/>
          <p:nvPr>
            <p:ph type="body" sz="quarter" idx="1"/>
          </p:nvPr>
        </p:nvSpPr>
        <p:spPr>
          <a:xfrm>
            <a:off x="-1" y="1230581"/>
            <a:ext cx="1536701" cy="3263504"/>
          </a:xfrm>
          <a:prstGeom prst="rect">
            <a:avLst/>
          </a:prstGeom>
        </p:spPr>
        <p:txBody>
          <a:bodyPr/>
          <a:lstStyle/>
          <a:p>
            <a:pPr/>
            <a:r>
              <a:t>AES 128-bit.</a:t>
            </a:r>
          </a:p>
          <a:p>
            <a:pPr/>
            <a:r>
              <a:t>256-bit HMAC.</a:t>
            </a:r>
          </a:p>
          <a:p>
            <a:pPr/>
            <a:r>
              <a:t>AES CBC.</a:t>
            </a:r>
          </a:p>
          <a:p>
            <a:pPr/>
            <a:r>
              <a:t>PKCS7 padding [</a:t>
            </a:r>
            <a:r>
              <a:rPr u="sng">
                <a:solidFill>
                  <a:srgbClr val="0000FF"/>
                </a:solidFill>
                <a:uFill>
                  <a:solidFill>
                    <a:srgbClr val="0000FF"/>
                  </a:solidFill>
                </a:uFill>
                <a:hlinkClick r:id="rId2" invalidUrl="" action="" tgtFrame="" tooltip="" history="1" highlightClick="0" endSnd="0"/>
              </a:rPr>
              <a:t>here</a:t>
            </a:r>
            <a:r>
              <a:t>].</a:t>
            </a:r>
          </a:p>
        </p:txBody>
      </p:sp>
      <p:pic>
        <p:nvPicPr>
          <p:cNvPr id="306" name="Picture 8" descr="Picture 8"/>
          <p:cNvPicPr>
            <a:picLocks noChangeAspect="1"/>
          </p:cNvPicPr>
          <p:nvPr/>
        </p:nvPicPr>
        <p:blipFill>
          <a:blip r:embed="rId3">
            <a:extLst/>
          </a:blip>
          <a:stretch>
            <a:fillRect/>
          </a:stretch>
        </p:blipFill>
        <p:spPr>
          <a:xfrm>
            <a:off x="0" y="4385072"/>
            <a:ext cx="4400550" cy="1066801"/>
          </a:xfrm>
          <a:prstGeom prst="rect">
            <a:avLst/>
          </a:prstGeom>
          <a:ln w="12700">
            <a:miter lim="400000"/>
          </a:ln>
        </p:spPr>
      </p:pic>
      <p:pic>
        <p:nvPicPr>
          <p:cNvPr id="307" name="Picture 10" descr="Picture 10"/>
          <p:cNvPicPr>
            <a:picLocks noChangeAspect="1"/>
          </p:cNvPicPr>
          <p:nvPr/>
        </p:nvPicPr>
        <p:blipFill>
          <a:blip r:embed="rId4">
            <a:extLst/>
          </a:blip>
          <a:stretch>
            <a:fillRect/>
          </a:stretch>
        </p:blipFill>
        <p:spPr>
          <a:xfrm>
            <a:off x="1257300" y="502948"/>
            <a:ext cx="7924800" cy="2333626"/>
          </a:xfrm>
          <a:prstGeom prst="rect">
            <a:avLst/>
          </a:prstGeom>
          <a:ln w="12700">
            <a:miter lim="400000"/>
          </a:ln>
        </p:spPr>
      </p:pic>
      <p:pic>
        <p:nvPicPr>
          <p:cNvPr id="308" name="Picture 3" descr="Picture 3">
            <a:hlinkClick r:id="rId5" invalidUrl="" action="" tgtFrame="" tooltip="" history="1" highlightClick="0" endSnd="0"/>
          </p:cNvPr>
          <p:cNvPicPr>
            <a:picLocks noChangeAspect="1"/>
          </p:cNvPicPr>
          <p:nvPr/>
        </p:nvPicPr>
        <p:blipFill>
          <a:blip r:embed="rId6">
            <a:extLst/>
          </a:blip>
          <a:stretch>
            <a:fillRect/>
          </a:stretch>
        </p:blipFill>
        <p:spPr>
          <a:xfrm>
            <a:off x="3943350" y="308372"/>
            <a:ext cx="5247102" cy="51435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45"/>
          <p:cNvSpPr txBox="1"/>
          <p:nvPr>
            <p:ph type="title"/>
          </p:nvPr>
        </p:nvSpPr>
        <p:spPr>
          <a:prstGeom prst="rect">
            <a:avLst/>
          </a:prstGeom>
        </p:spPr>
        <p:txBody>
          <a:bodyPr/>
          <a:lstStyle/>
          <a:p>
            <a:pPr/>
            <a:r>
              <a:t>URL Safe</a:t>
            </a:r>
          </a:p>
        </p:txBody>
      </p:sp>
      <p:pic>
        <p:nvPicPr>
          <p:cNvPr id="311" name="Picture 10" descr="Picture 10"/>
          <p:cNvPicPr>
            <a:picLocks noChangeAspect="1"/>
          </p:cNvPicPr>
          <p:nvPr/>
        </p:nvPicPr>
        <p:blipFill>
          <a:blip r:embed="rId2">
            <a:extLst/>
          </a:blip>
          <a:stretch>
            <a:fillRect/>
          </a:stretch>
        </p:blipFill>
        <p:spPr>
          <a:xfrm>
            <a:off x="863600" y="2857500"/>
            <a:ext cx="7924801" cy="2333625"/>
          </a:xfrm>
          <a:prstGeom prst="rect">
            <a:avLst/>
          </a:prstGeom>
          <a:ln w="12700">
            <a:miter lim="400000"/>
          </a:ln>
        </p:spPr>
      </p:pic>
      <p:sp>
        <p:nvSpPr>
          <p:cNvPr id="312" name="Text Placeholder 4"/>
          <p:cNvSpPr txBox="1"/>
          <p:nvPr>
            <p:ph type="body" idx="1"/>
          </p:nvPr>
        </p:nvSpPr>
        <p:spPr>
          <a:prstGeom prst="rect">
            <a:avLst/>
          </a:prstGeom>
        </p:spPr>
        <p:txBody>
          <a:bodyPr/>
          <a:lstStyle/>
          <a:p>
            <a:pPr/>
          </a:p>
        </p:txBody>
      </p:sp>
      <p:pic>
        <p:nvPicPr>
          <p:cNvPr id="313" name="Picture 6" descr="Picture 6">
            <a:hlinkClick r:id="rId3" invalidUrl="" action="" tgtFrame="" tooltip="" history="1" highlightClick="0" endSnd="0"/>
          </p:cNvPr>
          <p:cNvPicPr>
            <a:picLocks noChangeAspect="1"/>
          </p:cNvPicPr>
          <p:nvPr/>
        </p:nvPicPr>
        <p:blipFill>
          <a:blip r:embed="rId4">
            <a:extLst/>
          </a:blip>
          <a:stretch>
            <a:fillRect/>
          </a:stretch>
        </p:blipFill>
        <p:spPr>
          <a:xfrm>
            <a:off x="0" y="796527"/>
            <a:ext cx="9144000" cy="3376001"/>
          </a:xfrm>
          <a:prstGeom prst="rect">
            <a:avLst/>
          </a:prstGeom>
          <a:ln w="12700">
            <a:miter lim="400000"/>
          </a:ln>
        </p:spPr>
      </p:pic>
      <p:pic>
        <p:nvPicPr>
          <p:cNvPr id="314" name="Picture 9" descr="Picture 9">
            <a:hlinkClick r:id="rId5" invalidUrl="" action="" tgtFrame="" tooltip="" history="1" highlightClick="0" endSnd="0"/>
          </p:cNvPr>
          <p:cNvPicPr>
            <a:picLocks noChangeAspect="1"/>
          </p:cNvPicPr>
          <p:nvPr/>
        </p:nvPicPr>
        <p:blipFill>
          <a:blip r:embed="rId6">
            <a:extLst/>
          </a:blip>
          <a:stretch>
            <a:fillRect/>
          </a:stretch>
        </p:blipFill>
        <p:spPr>
          <a:xfrm>
            <a:off x="0" y="796527"/>
            <a:ext cx="8535036" cy="455299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14"/>
                                        </p:tgtEl>
                                        <p:attrNameLst>
                                          <p:attrName>style.visibility</p:attrName>
                                        </p:attrNameLst>
                                      </p:cBhvr>
                                      <p:to>
                                        <p:strVal val="visible"/>
                                      </p:to>
                                    </p:set>
                                    <p:anim calcmode="lin" valueType="num">
                                      <p:cBhvr>
                                        <p:cTn id="7" dur="500" fill="hold"/>
                                        <p:tgtEl>
                                          <p:spTgt spid="314"/>
                                        </p:tgtEl>
                                        <p:attrNameLst>
                                          <p:attrName>ppt_x</p:attrName>
                                        </p:attrNameLst>
                                      </p:cBhvr>
                                      <p:tavLst>
                                        <p:tav tm="0">
                                          <p:val>
                                            <p:strVal val="#ppt_x"/>
                                          </p:val>
                                        </p:tav>
                                        <p:tav tm="100000">
                                          <p:val>
                                            <p:strVal val="#ppt_x"/>
                                          </p:val>
                                        </p:tav>
                                      </p:tavLst>
                                    </p:anim>
                                    <p:anim calcmode="lin" valueType="num">
                                      <p:cBhvr>
                                        <p:cTn id="8"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4"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45"/>
          <p:cNvSpPr txBox="1"/>
          <p:nvPr>
            <p:ph type="title"/>
          </p:nvPr>
        </p:nvSpPr>
        <p:spPr>
          <a:prstGeom prst="rect">
            <a:avLst/>
          </a:prstGeom>
        </p:spPr>
        <p:txBody>
          <a:bodyPr/>
          <a:lstStyle/>
          <a:p>
            <a:pPr/>
            <a:r>
              <a:t>Key Rotation</a:t>
            </a:r>
          </a:p>
        </p:txBody>
      </p:sp>
      <p:sp>
        <p:nvSpPr>
          <p:cNvPr id="317" name="Text Placeholder 4"/>
          <p:cNvSpPr txBox="1"/>
          <p:nvPr>
            <p:ph type="body" idx="1"/>
          </p:nvPr>
        </p:nvSpPr>
        <p:spPr>
          <a:prstGeom prst="rect">
            <a:avLst/>
          </a:prstGeom>
        </p:spPr>
        <p:txBody>
          <a:bodyPr/>
          <a:lstStyle/>
          <a:p>
            <a:pPr/>
          </a:p>
        </p:txBody>
      </p:sp>
      <p:pic>
        <p:nvPicPr>
          <p:cNvPr id="318" name="Picture 1" descr="Picture 1"/>
          <p:cNvPicPr>
            <a:picLocks noChangeAspect="1"/>
          </p:cNvPicPr>
          <p:nvPr/>
        </p:nvPicPr>
        <p:blipFill>
          <a:blip r:embed="rId2">
            <a:extLst/>
          </a:blip>
          <a:stretch>
            <a:fillRect/>
          </a:stretch>
        </p:blipFill>
        <p:spPr>
          <a:xfrm>
            <a:off x="4914898" y="426554"/>
            <a:ext cx="4064001" cy="5002697"/>
          </a:xfrm>
          <a:prstGeom prst="rect">
            <a:avLst/>
          </a:prstGeom>
          <a:ln w="12700">
            <a:miter lim="400000"/>
          </a:ln>
        </p:spPr>
      </p:pic>
      <p:pic>
        <p:nvPicPr>
          <p:cNvPr id="319" name="Picture 3" descr="Picture 3">
            <a:hlinkClick r:id="rId3" invalidUrl="" action="" tgtFrame="" tooltip="" history="1" highlightClick="0" endSnd="0"/>
          </p:cNvPr>
          <p:cNvPicPr>
            <a:picLocks noChangeAspect="1"/>
          </p:cNvPicPr>
          <p:nvPr/>
        </p:nvPicPr>
        <p:blipFill>
          <a:blip r:embed="rId4">
            <a:extLst/>
          </a:blip>
          <a:stretch>
            <a:fillRect/>
          </a:stretch>
        </p:blipFill>
        <p:spPr>
          <a:xfrm>
            <a:off x="0" y="356151"/>
            <a:ext cx="6321778" cy="5143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19"/>
                                        </p:tgtEl>
                                        <p:attrNameLst>
                                          <p:attrName>style.visibility</p:attrName>
                                        </p:attrNameLst>
                                      </p:cBhvr>
                                      <p:to>
                                        <p:strVal val="visible"/>
                                      </p:to>
                                    </p:set>
                                    <p:anim calcmode="lin" valueType="num">
                                      <p:cBhvr>
                                        <p:cTn id="7" dur="500" fill="hold"/>
                                        <p:tgtEl>
                                          <p:spTgt spid="319"/>
                                        </p:tgtEl>
                                        <p:attrNameLst>
                                          <p:attrName>ppt_x</p:attrName>
                                        </p:attrNameLst>
                                      </p:cBhvr>
                                      <p:tavLst>
                                        <p:tav tm="0">
                                          <p:val>
                                            <p:strVal val="#ppt_x"/>
                                          </p:val>
                                        </p:tav>
                                        <p:tav tm="100000">
                                          <p:val>
                                            <p:strVal val="#ppt_x"/>
                                          </p:val>
                                        </p:tav>
                                      </p:tavLst>
                                    </p:anim>
                                    <p:anim calcmode="lin" valueType="num">
                                      <p:cBhvr>
                                        <p:cTn id="8" dur="500" fill="hold"/>
                                        <p:tgtEl>
                                          <p:spTgt spid="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9"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PAKE</a:t>
            </a: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322"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Content Placeholder 1"/>
          <p:cNvSpPr txBox="1"/>
          <p:nvPr>
            <p:ph type="body" idx="1"/>
          </p:nvPr>
        </p:nvSpPr>
        <p:spPr>
          <a:xfrm>
            <a:off x="171480" y="1012019"/>
            <a:ext cx="8829676" cy="4583939"/>
          </a:xfrm>
          <a:prstGeom prst="rect">
            <a:avLst/>
          </a:prstGeom>
        </p:spPr>
        <p:txBody>
          <a:bodyPr/>
          <a:lstStyle/>
          <a:p>
            <a:pPr/>
          </a:p>
        </p:txBody>
      </p:sp>
      <p:pic>
        <p:nvPicPr>
          <p:cNvPr id="170" name="Picture 2" descr="Picture 2"/>
          <p:cNvPicPr>
            <a:picLocks noChangeAspect="1"/>
          </p:cNvPicPr>
          <p:nvPr/>
        </p:nvPicPr>
        <p:blipFill>
          <a:blip r:embed="rId2">
            <a:extLst/>
          </a:blip>
          <a:stretch>
            <a:fillRect/>
          </a:stretch>
        </p:blipFill>
        <p:spPr>
          <a:xfrm>
            <a:off x="0" y="-30655"/>
            <a:ext cx="9144000" cy="57456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45"/>
          <p:cNvSpPr txBox="1"/>
          <p:nvPr>
            <p:ph type="title"/>
          </p:nvPr>
        </p:nvSpPr>
        <p:spPr>
          <a:prstGeom prst="rect">
            <a:avLst/>
          </a:prstGeom>
        </p:spPr>
        <p:txBody>
          <a:bodyPr/>
          <a:lstStyle/>
          <a:p>
            <a:pPr/>
            <a:r>
              <a:t>The problem with passwords, hashing and salt</a:t>
            </a:r>
          </a:p>
        </p:txBody>
      </p:sp>
      <p:sp>
        <p:nvSpPr>
          <p:cNvPr id="325" name="Text Placeholder 1"/>
          <p:cNvSpPr txBox="1"/>
          <p:nvPr>
            <p:ph type="body" idx="1"/>
          </p:nvPr>
        </p:nvSpPr>
        <p:spPr>
          <a:prstGeom prst="rect">
            <a:avLst/>
          </a:prstGeom>
        </p:spPr>
        <p:txBody>
          <a:bodyPr/>
          <a:lstStyle/>
          <a:p>
            <a:pPr/>
          </a:p>
        </p:txBody>
      </p:sp>
      <p:sp>
        <p:nvSpPr>
          <p:cNvPr id="326" name="Rectangle 8">
            <a:hlinkClick r:id="rId2" invalidUrl="" action="" tgtFrame="" tooltip="" history="1" highlightClick="0" endSnd="0"/>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p>
        </p:txBody>
      </p:sp>
      <p:pic>
        <p:nvPicPr>
          <p:cNvPr id="327" name="Picture 3" descr="Picture 3"/>
          <p:cNvPicPr>
            <a:picLocks noChangeAspect="1"/>
          </p:cNvPicPr>
          <p:nvPr/>
        </p:nvPicPr>
        <p:blipFill>
          <a:blip r:embed="rId3">
            <a:extLst/>
          </a:blip>
          <a:stretch>
            <a:fillRect/>
          </a:stretch>
        </p:blipFill>
        <p:spPr>
          <a:xfrm>
            <a:off x="792406" y="1112226"/>
            <a:ext cx="7344875" cy="41338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45"/>
          <p:cNvSpPr txBox="1"/>
          <p:nvPr>
            <p:ph type="title"/>
          </p:nvPr>
        </p:nvSpPr>
        <p:spPr>
          <a:prstGeom prst="rect">
            <a:avLst/>
          </a:prstGeom>
        </p:spPr>
        <p:txBody>
          <a:bodyPr/>
          <a:lstStyle/>
          <a:p>
            <a:pPr/>
            <a:r>
              <a:t>SRP</a:t>
            </a:r>
          </a:p>
        </p:txBody>
      </p:sp>
      <p:sp>
        <p:nvSpPr>
          <p:cNvPr id="330" name="Text Placeholder 1"/>
          <p:cNvSpPr txBox="1"/>
          <p:nvPr>
            <p:ph type="body" idx="1"/>
          </p:nvPr>
        </p:nvSpPr>
        <p:spPr>
          <a:prstGeom prst="rect">
            <a:avLst/>
          </a:prstGeom>
        </p:spPr>
        <p:txBody>
          <a:bodyPr/>
          <a:lstStyle/>
          <a:p>
            <a:pPr/>
          </a:p>
        </p:txBody>
      </p:sp>
      <p:sp>
        <p:nvSpPr>
          <p:cNvPr id="331" name="Rectangle 8">
            <a:hlinkClick r:id="rId2" invalidUrl="" action="" tgtFrame="" tooltip="" history="1" highlightClick="0" endSnd="0"/>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p>
        </p:txBody>
      </p:sp>
      <p:pic>
        <p:nvPicPr>
          <p:cNvPr id="332" name="Picture 2" descr="Picture 2"/>
          <p:cNvPicPr>
            <a:picLocks noChangeAspect="1"/>
          </p:cNvPicPr>
          <p:nvPr/>
        </p:nvPicPr>
        <p:blipFill>
          <a:blip r:embed="rId3">
            <a:extLst/>
          </a:blip>
          <a:stretch>
            <a:fillRect/>
          </a:stretch>
        </p:blipFill>
        <p:spPr>
          <a:xfrm>
            <a:off x="1781907" y="1349252"/>
            <a:ext cx="5580186" cy="391425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45"/>
          <p:cNvSpPr txBox="1"/>
          <p:nvPr>
            <p:ph type="title"/>
          </p:nvPr>
        </p:nvSpPr>
        <p:spPr>
          <a:prstGeom prst="rect">
            <a:avLst/>
          </a:prstGeom>
        </p:spPr>
        <p:txBody>
          <a:bodyPr/>
          <a:lstStyle/>
          <a:p>
            <a:pPr/>
            <a:r>
              <a:t>SPAKE2 (</a:t>
            </a:r>
            <a:r>
              <a:t>Password-Authenticated Key Exchange)</a:t>
            </a:r>
          </a:p>
        </p:txBody>
      </p:sp>
      <p:sp>
        <p:nvSpPr>
          <p:cNvPr id="335" name="Text Placeholder 1"/>
          <p:cNvSpPr txBox="1"/>
          <p:nvPr>
            <p:ph type="body" idx="1"/>
          </p:nvPr>
        </p:nvSpPr>
        <p:spPr>
          <a:prstGeom prst="rect">
            <a:avLst/>
          </a:prstGeom>
        </p:spPr>
        <p:txBody>
          <a:bodyPr/>
          <a:lstStyle/>
          <a:p>
            <a:pPr/>
          </a:p>
        </p:txBody>
      </p:sp>
      <p:pic>
        <p:nvPicPr>
          <p:cNvPr id="336" name="Picture 3" descr="Picture 3"/>
          <p:cNvPicPr>
            <a:picLocks noChangeAspect="1"/>
          </p:cNvPicPr>
          <p:nvPr/>
        </p:nvPicPr>
        <p:blipFill>
          <a:blip r:embed="rId2">
            <a:extLst/>
          </a:blip>
          <a:stretch>
            <a:fillRect/>
          </a:stretch>
        </p:blipFill>
        <p:spPr>
          <a:xfrm>
            <a:off x="2505806" y="1091017"/>
            <a:ext cx="5868867" cy="4071979"/>
          </a:xfrm>
          <a:prstGeom prst="rect">
            <a:avLst/>
          </a:prstGeom>
          <a:ln w="12700">
            <a:miter lim="400000"/>
          </a:ln>
        </p:spPr>
      </p:pic>
      <p:sp>
        <p:nvSpPr>
          <p:cNvPr id="337" name="Rectangle 8">
            <a:hlinkClick r:id="rId3" invalidUrl="" action="" tgtFrame="" tooltip="" history="1" highlightClick="0" endSnd="0"/>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45"/>
          <p:cNvSpPr txBox="1"/>
          <p:nvPr>
            <p:ph type="title"/>
          </p:nvPr>
        </p:nvSpPr>
        <p:spPr>
          <a:prstGeom prst="rect">
            <a:avLst/>
          </a:prstGeom>
        </p:spPr>
        <p:txBody>
          <a:bodyPr/>
          <a:lstStyle/>
          <a:p>
            <a:pPr/>
            <a:r>
              <a:t>SPAKE2 (</a:t>
            </a:r>
            <a:r>
              <a:t>Password-Authenticated Key Exchange)</a:t>
            </a:r>
          </a:p>
        </p:txBody>
      </p:sp>
      <p:sp>
        <p:nvSpPr>
          <p:cNvPr id="340" name="Text Placeholder 1"/>
          <p:cNvSpPr txBox="1"/>
          <p:nvPr>
            <p:ph type="body" idx="1"/>
          </p:nvPr>
        </p:nvSpPr>
        <p:spPr>
          <a:prstGeom prst="rect">
            <a:avLst/>
          </a:prstGeom>
        </p:spPr>
        <p:txBody>
          <a:bodyPr/>
          <a:lstStyle/>
          <a:p>
            <a:pPr/>
          </a:p>
        </p:txBody>
      </p:sp>
      <p:pic>
        <p:nvPicPr>
          <p:cNvPr id="341" name="Picture 3" descr="Picture 3"/>
          <p:cNvPicPr>
            <a:picLocks noChangeAspect="1"/>
          </p:cNvPicPr>
          <p:nvPr/>
        </p:nvPicPr>
        <p:blipFill>
          <a:blip r:embed="rId2">
            <a:extLst/>
          </a:blip>
          <a:stretch>
            <a:fillRect/>
          </a:stretch>
        </p:blipFill>
        <p:spPr>
          <a:xfrm>
            <a:off x="2505806" y="1091017"/>
            <a:ext cx="5868867" cy="4071979"/>
          </a:xfrm>
          <a:prstGeom prst="rect">
            <a:avLst/>
          </a:prstGeom>
          <a:ln w="12700">
            <a:miter lim="400000"/>
          </a:ln>
        </p:spPr>
      </p:pic>
      <p:pic>
        <p:nvPicPr>
          <p:cNvPr id="342" name="Picture 7" descr="Picture 7"/>
          <p:cNvPicPr>
            <a:picLocks noChangeAspect="1"/>
          </p:cNvPicPr>
          <p:nvPr/>
        </p:nvPicPr>
        <p:blipFill>
          <a:blip r:embed="rId3">
            <a:extLst/>
          </a:blip>
          <a:stretch>
            <a:fillRect/>
          </a:stretch>
        </p:blipFill>
        <p:spPr>
          <a:xfrm>
            <a:off x="0" y="2450365"/>
            <a:ext cx="9144000" cy="2834893"/>
          </a:xfrm>
          <a:prstGeom prst="rect">
            <a:avLst/>
          </a:prstGeom>
          <a:ln w="12700">
            <a:miter lim="400000"/>
          </a:ln>
        </p:spPr>
      </p:pic>
      <p:sp>
        <p:nvSpPr>
          <p:cNvPr id="343" name="Rectangle 8">
            <a:hlinkClick r:id="rId4" invalidUrl="" action="" tgtFrame="" tooltip="" history="1" highlightClick="0" endSnd="0"/>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42"/>
                                        </p:tgtEl>
                                        <p:attrNameLst>
                                          <p:attrName>style.visibility</p:attrName>
                                        </p:attrNameLst>
                                      </p:cBhvr>
                                      <p:to>
                                        <p:strVal val="visible"/>
                                      </p:to>
                                    </p:set>
                                    <p:anim calcmode="lin" valueType="num">
                                      <p:cBhvr>
                                        <p:cTn id="7" dur="500" fill="hold"/>
                                        <p:tgtEl>
                                          <p:spTgt spid="342"/>
                                        </p:tgtEl>
                                        <p:attrNameLst>
                                          <p:attrName>ppt_x</p:attrName>
                                        </p:attrNameLst>
                                      </p:cBhvr>
                                      <p:tavLst>
                                        <p:tav tm="0">
                                          <p:val>
                                            <p:strVal val="#ppt_x"/>
                                          </p:val>
                                        </p:tav>
                                        <p:tav tm="100000">
                                          <p:val>
                                            <p:strVal val="#ppt_x"/>
                                          </p:val>
                                        </p:tav>
                                      </p:tavLst>
                                    </p:anim>
                                    <p:anim calcmode="lin" valueType="num">
                                      <p:cBhvr>
                                        <p:cTn id="8" dur="500" fill="hold"/>
                                        <p:tgtEl>
                                          <p:spTgt spid="3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2"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txBox="1"/>
          <p:nvPr>
            <p:ph type="title"/>
          </p:nvPr>
        </p:nvSpPr>
        <p:spPr>
          <a:prstGeom prst="rect">
            <a:avLst/>
          </a:prstGeom>
        </p:spPr>
        <p:txBody>
          <a:bodyPr/>
          <a:lstStyle/>
          <a:p>
            <a:pPr/>
            <a:r>
              <a:t>Proving Password</a:t>
            </a:r>
          </a:p>
        </p:txBody>
      </p:sp>
      <p:sp>
        <p:nvSpPr>
          <p:cNvPr id="346" name="Text Placeholder 1"/>
          <p:cNvSpPr txBox="1"/>
          <p:nvPr>
            <p:ph type="body" idx="1"/>
          </p:nvPr>
        </p:nvSpPr>
        <p:spPr>
          <a:prstGeom prst="rect">
            <a:avLst/>
          </a:prstGeom>
        </p:spPr>
        <p:txBody>
          <a:bodyPr/>
          <a:lstStyle/>
          <a:p>
            <a:pPr/>
          </a:p>
        </p:txBody>
      </p:sp>
      <p:pic>
        <p:nvPicPr>
          <p:cNvPr id="347" name="Picture 2" descr="Picture 2"/>
          <p:cNvPicPr>
            <a:picLocks noChangeAspect="1"/>
          </p:cNvPicPr>
          <p:nvPr/>
        </p:nvPicPr>
        <p:blipFill>
          <a:blip r:embed="rId2">
            <a:extLst/>
          </a:blip>
          <a:stretch>
            <a:fillRect/>
          </a:stretch>
        </p:blipFill>
        <p:spPr>
          <a:xfrm>
            <a:off x="1899138" y="880907"/>
            <a:ext cx="7244863" cy="422985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5"/>
          <p:cNvSpPr txBox="1"/>
          <p:nvPr>
            <p:ph type="title"/>
          </p:nvPr>
        </p:nvSpPr>
        <p:spPr>
          <a:prstGeom prst="rect">
            <a:avLst/>
          </a:prstGeom>
        </p:spPr>
        <p:txBody>
          <a:bodyPr/>
          <a:lstStyle/>
          <a:p>
            <a:pPr/>
            <a:r>
              <a:t>OPAQUE</a:t>
            </a:r>
          </a:p>
        </p:txBody>
      </p:sp>
      <p:sp>
        <p:nvSpPr>
          <p:cNvPr id="350" name="Text Placeholder 1"/>
          <p:cNvSpPr txBox="1"/>
          <p:nvPr>
            <p:ph type="body" idx="1"/>
          </p:nvPr>
        </p:nvSpPr>
        <p:spPr>
          <a:prstGeom prst="rect">
            <a:avLst/>
          </a:prstGeom>
        </p:spPr>
        <p:txBody>
          <a:bodyPr/>
          <a:lstStyle/>
          <a:p>
            <a:pPr/>
          </a:p>
        </p:txBody>
      </p:sp>
      <p:pic>
        <p:nvPicPr>
          <p:cNvPr id="351" name="Picture 4" descr="Picture 4"/>
          <p:cNvPicPr>
            <a:picLocks noChangeAspect="1"/>
          </p:cNvPicPr>
          <p:nvPr/>
        </p:nvPicPr>
        <p:blipFill>
          <a:blip r:embed="rId2">
            <a:extLst/>
          </a:blip>
          <a:stretch>
            <a:fillRect/>
          </a:stretch>
        </p:blipFill>
        <p:spPr>
          <a:xfrm>
            <a:off x="628650" y="1214069"/>
            <a:ext cx="7951980" cy="348981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45"/>
          <p:cNvSpPr txBox="1"/>
          <p:nvPr>
            <p:ph type="title"/>
          </p:nvPr>
        </p:nvSpPr>
        <p:spPr>
          <a:prstGeom prst="rect">
            <a:avLst/>
          </a:prstGeom>
        </p:spPr>
        <p:txBody>
          <a:bodyPr/>
          <a:lstStyle/>
          <a:p>
            <a:pPr/>
            <a:r>
              <a:t>OPAQUE</a:t>
            </a:r>
          </a:p>
        </p:txBody>
      </p:sp>
      <p:sp>
        <p:nvSpPr>
          <p:cNvPr id="354" name="Text Placeholder 1"/>
          <p:cNvSpPr txBox="1"/>
          <p:nvPr>
            <p:ph type="body" idx="1"/>
          </p:nvPr>
        </p:nvSpPr>
        <p:spPr>
          <a:prstGeom prst="rect">
            <a:avLst/>
          </a:prstGeom>
        </p:spPr>
        <p:txBody>
          <a:bodyPr/>
          <a:lstStyle/>
          <a:p>
            <a:pPr/>
          </a:p>
        </p:txBody>
      </p:sp>
      <p:pic>
        <p:nvPicPr>
          <p:cNvPr id="355" name="Picture 3" descr="Picture 3"/>
          <p:cNvPicPr>
            <a:picLocks noChangeAspect="1"/>
          </p:cNvPicPr>
          <p:nvPr/>
        </p:nvPicPr>
        <p:blipFill>
          <a:blip r:embed="rId2">
            <a:extLst/>
          </a:blip>
          <a:stretch>
            <a:fillRect/>
          </a:stretch>
        </p:blipFill>
        <p:spPr>
          <a:xfrm>
            <a:off x="2860607" y="557212"/>
            <a:ext cx="6115051" cy="460057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Docker</a:t>
            </a: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358"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itle"/>
          <p:cNvSpPr txBox="1"/>
          <p:nvPr>
            <p:ph type="title" idx="4294967295"/>
          </p:nvPr>
        </p:nvSpPr>
        <p:spPr>
          <a:xfrm>
            <a:off x="457200" y="228600"/>
            <a:ext cx="8229600" cy="952500"/>
          </a:xfrm>
          <a:prstGeom prst="rect">
            <a:avLst/>
          </a:prstGeom>
        </p:spPr>
        <p:txBody>
          <a:bodyPr/>
          <a:lstStyle/>
          <a:p>
            <a:pPr/>
          </a:p>
        </p:txBody>
      </p:sp>
      <p:sp>
        <p:nvSpPr>
          <p:cNvPr id="361" name="Docker"/>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Docker</a:t>
            </a:r>
          </a:p>
        </p:txBody>
      </p:sp>
      <p:grpSp>
        <p:nvGrpSpPr>
          <p:cNvPr id="364" name="A-comparison-of-the-architecture-of-virtual-machines-and-Docker-software.png"/>
          <p:cNvGrpSpPr/>
          <p:nvPr/>
        </p:nvGrpSpPr>
        <p:grpSpPr>
          <a:xfrm>
            <a:off x="72467" y="1577521"/>
            <a:ext cx="5895321" cy="3221249"/>
            <a:chOff x="0" y="0"/>
            <a:chExt cx="5895320" cy="3221247"/>
          </a:xfrm>
        </p:grpSpPr>
        <p:pic>
          <p:nvPicPr>
            <p:cNvPr id="363" name="A-comparison-of-the-architecture-of-virtual-machines-and-Docker-software.png" descr="A-comparison-of-the-architecture-of-virtual-machines-and-Docker-software.png"/>
            <p:cNvPicPr>
              <a:picLocks noChangeAspect="1"/>
            </p:cNvPicPr>
            <p:nvPr/>
          </p:nvPicPr>
          <p:blipFill>
            <a:blip r:embed="rId2">
              <a:extLst/>
            </a:blip>
            <a:stretch>
              <a:fillRect/>
            </a:stretch>
          </p:blipFill>
          <p:spPr>
            <a:xfrm>
              <a:off x="203199" y="203199"/>
              <a:ext cx="5488922" cy="2776749"/>
            </a:xfrm>
            <a:prstGeom prst="rect">
              <a:avLst/>
            </a:prstGeom>
            <a:ln>
              <a:noFill/>
            </a:ln>
            <a:effectLst/>
          </p:spPr>
        </p:pic>
        <p:pic>
          <p:nvPicPr>
            <p:cNvPr id="362" name="A-comparison-of-the-architecture-of-virtual-machines-and-Docker-software.png" descr="A-comparison-of-the-architecture-of-virtual-machines-and-Docker-software.png"/>
            <p:cNvPicPr>
              <a:picLocks noChangeAspect="0"/>
            </p:cNvPicPr>
            <p:nvPr/>
          </p:nvPicPr>
          <p:blipFill>
            <a:blip r:embed="rId3">
              <a:extLst/>
            </a:blip>
            <a:stretch>
              <a:fillRect/>
            </a:stretch>
          </p:blipFill>
          <p:spPr>
            <a:xfrm>
              <a:off x="-1" y="-1"/>
              <a:ext cx="5895322" cy="3221249"/>
            </a:xfrm>
            <a:prstGeom prst="rect">
              <a:avLst/>
            </a:prstGeom>
            <a:effectLst/>
          </p:spPr>
        </p:pic>
      </p:grpSp>
      <p:sp>
        <p:nvSpPr>
          <p:cNvPr id="365" name="Hung, L. H., Kristiyanto, D., Lee, S. B., &amp; Yeung, K. Y. (2016). GUIdock: using Docker containers with a common graphics user interface to address the reproducibility of research. PloS one, 11(4), e0152686."/>
          <p:cNvSpPr txBox="1"/>
          <p:nvPr/>
        </p:nvSpPr>
        <p:spPr>
          <a:xfrm>
            <a:off x="113065" y="5157091"/>
            <a:ext cx="875574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2800"/>
              </a:lnSpc>
              <a:defRPr sz="1200">
                <a:latin typeface="Times"/>
                <a:ea typeface="Times"/>
                <a:cs typeface="Times"/>
                <a:sym typeface="Times"/>
              </a:defRPr>
            </a:pPr>
            <a:r>
              <a:t>Hung, L. H., Kristiyanto, D., Lee, S. B., &amp; Yeung, K. Y. (2016). GUIdock: using Docker containers with a common graphics user interface to address the reproducibility of research. </a:t>
            </a:r>
            <a:r>
              <a:rPr i="1"/>
              <a:t>PloS one</a:t>
            </a:r>
            <a:r>
              <a:t>, </a:t>
            </a:r>
            <a:r>
              <a:rPr i="1"/>
              <a:t>11</a:t>
            </a:r>
            <a:r>
              <a:t>(4), e0152686.</a:t>
            </a:r>
          </a:p>
        </p:txBody>
      </p:sp>
      <p:pic>
        <p:nvPicPr>
          <p:cNvPr id="366" name="1*Rzo0LmhAL_7nBLBHadfeLA.jpeg" descr="1*Rzo0LmhAL_7nBLBHadfeLA.jpeg"/>
          <p:cNvPicPr>
            <a:picLocks noChangeAspect="1"/>
          </p:cNvPicPr>
          <p:nvPr/>
        </p:nvPicPr>
        <p:blipFill>
          <a:blip r:embed="rId4">
            <a:extLst/>
          </a:blip>
          <a:stretch>
            <a:fillRect/>
          </a:stretch>
        </p:blipFill>
        <p:spPr>
          <a:xfrm>
            <a:off x="4681125" y="-105437"/>
            <a:ext cx="4435778" cy="1802968"/>
          </a:xfrm>
          <a:prstGeom prst="rect">
            <a:avLst/>
          </a:prstGeom>
          <a:ln w="12700">
            <a:miter lim="400000"/>
          </a:ln>
        </p:spPr>
      </p:pic>
      <p:grpSp>
        <p:nvGrpSpPr>
          <p:cNvPr id="369" name="KubernetesDockerpic2.png"/>
          <p:cNvGrpSpPr/>
          <p:nvPr/>
        </p:nvGrpSpPr>
        <p:grpSpPr>
          <a:xfrm>
            <a:off x="826162" y="536201"/>
            <a:ext cx="6953940" cy="4982066"/>
            <a:chOff x="0" y="0"/>
            <a:chExt cx="6953938" cy="4982065"/>
          </a:xfrm>
        </p:grpSpPr>
        <p:pic>
          <p:nvPicPr>
            <p:cNvPr id="368" name="KubernetesDockerpic2.png" descr="KubernetesDockerpic2.png"/>
            <p:cNvPicPr>
              <a:picLocks noChangeAspect="1"/>
            </p:cNvPicPr>
            <p:nvPr/>
          </p:nvPicPr>
          <p:blipFill>
            <a:blip r:embed="rId5">
              <a:extLst/>
            </a:blip>
            <a:stretch>
              <a:fillRect/>
            </a:stretch>
          </p:blipFill>
          <p:spPr>
            <a:xfrm>
              <a:off x="203200" y="203200"/>
              <a:ext cx="6547539" cy="4537566"/>
            </a:xfrm>
            <a:prstGeom prst="rect">
              <a:avLst/>
            </a:prstGeom>
            <a:ln>
              <a:noFill/>
            </a:ln>
            <a:effectLst/>
          </p:spPr>
        </p:pic>
        <p:pic>
          <p:nvPicPr>
            <p:cNvPr id="367" name="KubernetesDockerpic2.png" descr="KubernetesDockerpic2.png"/>
            <p:cNvPicPr>
              <a:picLocks noChangeAspect="0"/>
            </p:cNvPicPr>
            <p:nvPr/>
          </p:nvPicPr>
          <p:blipFill>
            <a:blip r:embed="rId6">
              <a:extLst/>
            </a:blip>
            <a:stretch>
              <a:fillRect/>
            </a:stretch>
          </p:blipFill>
          <p:spPr>
            <a:xfrm>
              <a:off x="0" y="0"/>
              <a:ext cx="6953939" cy="4982066"/>
            </a:xfrm>
            <a:prstGeom prst="rect">
              <a:avLst/>
            </a:prstGeom>
            <a:effectLst/>
          </p:spPr>
        </p:pic>
      </p:grpSp>
      <p:sp>
        <p:nvSpPr>
          <p:cNvPr id="370" name="FROM ubuntu:16.04…"/>
          <p:cNvSpPr/>
          <p:nvPr/>
        </p:nvSpPr>
        <p:spPr>
          <a:xfrm>
            <a:off x="228359" y="1057207"/>
            <a:ext cx="8525155" cy="4089740"/>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FROM ubuntu:16.04</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apt-get update &amp;&amp; apt-get install -y openssh-server</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mkdir /var/run/sshd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echo 'root:THEPASSWORDYOUCREATED' | chpasswd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sed -i 's/PermitRootLogin prohibit-password/PermitRootLogin yes/' /etc/ssh/sshd_config</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 SSH login fix. Otherwise user is kicked off after login</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sed 's@session\s*required\s*pam_loginuid.so@session optional pam_loginuid.so@g' -i /etc/pam.d/sshd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ENV NOTVISIBLE "in users 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echo "export VISIBLE=now" &gt;&gt; /etc/profile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EXPOSE 22</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CMD ["/usr/sbin/sshd", "-D"]</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66"/>
                                        </p:tgtEl>
                                        <p:attrNameLst>
                                          <p:attrName>style.visibility</p:attrName>
                                        </p:attrNameLst>
                                      </p:cBhvr>
                                      <p:to>
                                        <p:strVal val="visible"/>
                                      </p:to>
                                    </p:set>
                                    <p:anim calcmode="lin" valueType="num">
                                      <p:cBhvr>
                                        <p:cTn id="7" dur="1000" fill="hold"/>
                                        <p:tgtEl>
                                          <p:spTgt spid="366"/>
                                        </p:tgtEl>
                                        <p:attrNameLst>
                                          <p:attrName>ppt_x</p:attrName>
                                        </p:attrNameLst>
                                      </p:cBhvr>
                                      <p:tavLst>
                                        <p:tav tm="0">
                                          <p:val>
                                            <p:strVal val="0-#ppt_w/2"/>
                                          </p:val>
                                        </p:tav>
                                        <p:tav tm="100000">
                                          <p:val>
                                            <p:strVal val="#ppt_x"/>
                                          </p:val>
                                        </p:tav>
                                      </p:tavLst>
                                    </p:anim>
                                    <p:anim calcmode="lin" valueType="num">
                                      <p:cBhvr>
                                        <p:cTn id="8" dur="1000" fill="hold"/>
                                        <p:tgtEl>
                                          <p:spTgt spid="3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364"/>
                                        </p:tgtEl>
                                        <p:attrNameLst>
                                          <p:attrName>style.visibility</p:attrName>
                                        </p:attrNameLst>
                                      </p:cBhvr>
                                      <p:to>
                                        <p:strVal val="visible"/>
                                      </p:to>
                                    </p:set>
                                    <p:anim calcmode="lin" valueType="num">
                                      <p:cBhvr>
                                        <p:cTn id="13" dur="1000" fill="hold"/>
                                        <p:tgtEl>
                                          <p:spTgt spid="364"/>
                                        </p:tgtEl>
                                        <p:attrNameLst>
                                          <p:attrName>ppt_x</p:attrName>
                                        </p:attrNameLst>
                                      </p:cBhvr>
                                      <p:tavLst>
                                        <p:tav tm="0">
                                          <p:val>
                                            <p:strVal val="0-#ppt_w/2"/>
                                          </p:val>
                                        </p:tav>
                                        <p:tav tm="100000">
                                          <p:val>
                                            <p:strVal val="#ppt_x"/>
                                          </p:val>
                                        </p:tav>
                                      </p:tavLst>
                                    </p:anim>
                                    <p:anim calcmode="lin" valueType="num">
                                      <p:cBhvr>
                                        <p:cTn id="14" dur="1000" fill="hold"/>
                                        <p:tgtEl>
                                          <p:spTgt spid="36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369"/>
                                        </p:tgtEl>
                                        <p:attrNameLst>
                                          <p:attrName>style.visibility</p:attrName>
                                        </p:attrNameLst>
                                      </p:cBhvr>
                                      <p:to>
                                        <p:strVal val="visible"/>
                                      </p:to>
                                    </p:set>
                                    <p:anim calcmode="lin" valueType="num">
                                      <p:cBhvr>
                                        <p:cTn id="19" dur="1000" fill="hold"/>
                                        <p:tgtEl>
                                          <p:spTgt spid="369"/>
                                        </p:tgtEl>
                                        <p:attrNameLst>
                                          <p:attrName>ppt_x</p:attrName>
                                        </p:attrNameLst>
                                      </p:cBhvr>
                                      <p:tavLst>
                                        <p:tav tm="0">
                                          <p:val>
                                            <p:strVal val="0-#ppt_w/2"/>
                                          </p:val>
                                        </p:tav>
                                        <p:tav tm="100000">
                                          <p:val>
                                            <p:strVal val="#ppt_x"/>
                                          </p:val>
                                        </p:tav>
                                      </p:tavLst>
                                    </p:anim>
                                    <p:anim calcmode="lin" valueType="num">
                                      <p:cBhvr>
                                        <p:cTn id="20" dur="1000" fill="hold"/>
                                        <p:tgtEl>
                                          <p:spTgt spid="36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6" grpId="1"/>
      <p:bldP build="whole" bldLvl="1" animBg="1" rev="0" advAuto="0" spid="369" grpId="3"/>
      <p:bldP build="whole" bldLvl="1" animBg="1" rev="0" advAuto="0" spid="370" grpId="4"/>
      <p:bldP build="whole" bldLvl="1" animBg="1" rev="0" advAuto="0" spid="364" grpId="2"/>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itle 1"/>
          <p:cNvSpPr txBox="1"/>
          <p:nvPr>
            <p:ph type="title"/>
          </p:nvPr>
        </p:nvSpPr>
        <p:spPr>
          <a:xfrm>
            <a:off x="430212" y="787400"/>
            <a:ext cx="5327651" cy="4140200"/>
          </a:xfrm>
          <a:prstGeom prst="rect">
            <a:avLst/>
          </a:prstGeom>
        </p:spPr>
        <p:txBody>
          <a:bodyPr/>
          <a:lstStyle/>
          <a:p>
            <a:pPr algn="l" defTabSz="740663">
              <a:defRPr b="1" sz="3159">
                <a:solidFill>
                  <a:srgbClr val="C00000"/>
                </a:solidFill>
              </a:defRPr>
            </a:pPr>
            <a:r>
              <a:t>Tokens, Authorization and Docker</a:t>
            </a:r>
            <a:br/>
            <a:r>
              <a:rPr b="0" sz="1458"/>
              <a:t>ECR-20 Tokens</a:t>
            </a:r>
            <a:endParaRPr b="0" sz="1458"/>
          </a:p>
          <a:p>
            <a:pPr algn="l" defTabSz="740663">
              <a:defRPr b="1" sz="3159">
                <a:solidFill>
                  <a:srgbClr val="C00000"/>
                </a:solidFill>
              </a:defRPr>
            </a:pPr>
            <a:r>
              <a:rPr b="0" sz="1458"/>
              <a:t>JSON Web Tokens</a:t>
            </a:r>
            <a:endParaRPr b="0" sz="1458"/>
          </a:p>
          <a:p>
            <a:pPr algn="l" defTabSz="740663">
              <a:defRPr b="1" sz="3159">
                <a:solidFill>
                  <a:srgbClr val="C00000"/>
                </a:solidFill>
              </a:defRPr>
            </a:pPr>
            <a:r>
              <a:rPr b="0" sz="1458"/>
              <a:t>OAuth 2.0</a:t>
            </a:r>
            <a:endParaRPr b="0" sz="1458"/>
          </a:p>
          <a:p>
            <a:pPr algn="l" defTabSz="740663">
              <a:defRPr b="1" sz="3159">
                <a:solidFill>
                  <a:srgbClr val="C00000"/>
                </a:solidFill>
              </a:defRPr>
            </a:pPr>
            <a:r>
              <a:rPr b="0" sz="1458"/>
              <a:t>Fernet Tokens</a:t>
            </a:r>
            <a:endParaRPr b="0" sz="1458"/>
          </a:p>
          <a:p>
            <a:pPr algn="l" defTabSz="740663">
              <a:defRPr b="1" sz="3159">
                <a:solidFill>
                  <a:srgbClr val="C00000"/>
                </a:solidFill>
              </a:defRPr>
            </a:pPr>
            <a:r>
              <a:rPr b="0" sz="1458"/>
              <a:t>PAKE</a:t>
            </a:r>
            <a:endParaRPr b="0" sz="1458"/>
          </a:p>
          <a:p>
            <a:pPr algn="l" defTabSz="740663">
              <a:defRPr b="1" sz="3159">
                <a:solidFill>
                  <a:srgbClr val="C00000"/>
                </a:solidFill>
              </a:defRPr>
            </a:pPr>
            <a:r>
              <a:rPr b="0" sz="1458"/>
              <a:t>Docker</a:t>
            </a:r>
            <a:endParaRPr b="0" sz="1458"/>
          </a:p>
          <a:p>
            <a:pPr algn="l" defTabSz="740663">
              <a:defRPr b="1" sz="3159">
                <a:solidFill>
                  <a:srgbClr val="C00000"/>
                </a:solidFill>
              </a:defRPr>
            </a:pPr>
            <a:br>
              <a:rPr b="0" sz="1458"/>
            </a:br>
            <a:br>
              <a:rPr b="0" sz="1458"/>
            </a:br>
            <a:r>
              <a:rPr sz="2187">
                <a:solidFill>
                  <a:srgbClr val="000000"/>
                </a:solidFill>
              </a:rPr>
              <a:t>Prof Bill Buchanan OBE</a:t>
            </a:r>
            <a:br>
              <a:rPr sz="2187">
                <a:solidFill>
                  <a:srgbClr val="000000"/>
                </a:solidFill>
              </a:rPr>
            </a:br>
            <a:br>
              <a:rPr b="0" sz="1458"/>
            </a:br>
            <a:r>
              <a:rPr b="0" sz="1458"/>
              <a:t>http://asecuritysite.com/encryption</a:t>
            </a:r>
            <a:endParaRPr b="0" sz="1458"/>
          </a:p>
          <a:p>
            <a:pPr algn="l" defTabSz="740663">
              <a:defRPr b="1" sz="3159">
                <a:solidFill>
                  <a:srgbClr val="C00000"/>
                </a:solidFill>
              </a:defRPr>
            </a:pPr>
            <a:r>
              <a:rPr b="0" sz="1458"/>
              <a:t>http://asecuritysite.com/unit06</a:t>
            </a:r>
            <a:br>
              <a:rPr b="0" sz="1458"/>
            </a:br>
          </a:p>
        </p:txBody>
      </p:sp>
      <p:pic>
        <p:nvPicPr>
          <p:cNvPr id="373"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Content Placeholder 1"/>
          <p:cNvSpPr txBox="1"/>
          <p:nvPr>
            <p:ph type="body" idx="1"/>
          </p:nvPr>
        </p:nvSpPr>
        <p:spPr>
          <a:xfrm>
            <a:off x="171480" y="1012019"/>
            <a:ext cx="8829676" cy="4583939"/>
          </a:xfrm>
          <a:prstGeom prst="rect">
            <a:avLst/>
          </a:prstGeom>
        </p:spPr>
        <p:txBody>
          <a:bodyPr/>
          <a:lstStyle/>
          <a:p>
            <a:pPr/>
          </a:p>
        </p:txBody>
      </p:sp>
      <p:pic>
        <p:nvPicPr>
          <p:cNvPr id="173" name="Picture 2" descr="Picture 2"/>
          <p:cNvPicPr>
            <a:picLocks noChangeAspect="1"/>
          </p:cNvPicPr>
          <p:nvPr/>
        </p:nvPicPr>
        <p:blipFill>
          <a:blip r:embed="rId2">
            <a:extLst/>
          </a:blip>
          <a:stretch>
            <a:fillRect/>
          </a:stretch>
        </p:blipFill>
        <p:spPr>
          <a:xfrm>
            <a:off x="0" y="-30655"/>
            <a:ext cx="9144000" cy="574565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okenization with data"/>
          <p:cNvSpPr txBox="1"/>
          <p:nvPr>
            <p:ph type="title"/>
          </p:nvPr>
        </p:nvSpPr>
        <p:spPr>
          <a:xfrm>
            <a:off x="24053" y="239567"/>
            <a:ext cx="5915027" cy="487276"/>
          </a:xfrm>
          <a:prstGeom prst="rect">
            <a:avLst/>
          </a:prstGeom>
        </p:spPr>
        <p:txBody>
          <a:bodyPr/>
          <a:lstStyle/>
          <a:p>
            <a:pPr/>
            <a:r>
              <a:t>Tokenization with data</a:t>
            </a:r>
          </a:p>
        </p:txBody>
      </p:sp>
      <p:pic>
        <p:nvPicPr>
          <p:cNvPr id="176" name="Image" descr="Image"/>
          <p:cNvPicPr>
            <a:picLocks noChangeAspect="1"/>
          </p:cNvPicPr>
          <p:nvPr/>
        </p:nvPicPr>
        <p:blipFill>
          <a:blip r:embed="rId2">
            <a:extLst/>
          </a:blip>
          <a:stretch>
            <a:fillRect/>
          </a:stretch>
        </p:blipFill>
        <p:spPr>
          <a:xfrm>
            <a:off x="466720" y="835818"/>
            <a:ext cx="7671927" cy="447660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okenization with data"/>
          <p:cNvSpPr txBox="1"/>
          <p:nvPr>
            <p:ph type="title"/>
          </p:nvPr>
        </p:nvSpPr>
        <p:spPr>
          <a:xfrm>
            <a:off x="24053" y="239567"/>
            <a:ext cx="5915027" cy="487276"/>
          </a:xfrm>
          <a:prstGeom prst="rect">
            <a:avLst/>
          </a:prstGeom>
        </p:spPr>
        <p:txBody>
          <a:bodyPr/>
          <a:lstStyle/>
          <a:p>
            <a:pPr/>
            <a:r>
              <a:t>Tokenization with data</a:t>
            </a:r>
          </a:p>
        </p:txBody>
      </p:sp>
      <p:pic>
        <p:nvPicPr>
          <p:cNvPr id="179" name="Image" descr="Image"/>
          <p:cNvPicPr>
            <a:picLocks noChangeAspect="1"/>
          </p:cNvPicPr>
          <p:nvPr/>
        </p:nvPicPr>
        <p:blipFill>
          <a:blip r:embed="rId2">
            <a:extLst/>
          </a:blip>
          <a:stretch>
            <a:fillRect/>
          </a:stretch>
        </p:blipFill>
        <p:spPr>
          <a:xfrm>
            <a:off x="439634" y="1275874"/>
            <a:ext cx="8085274" cy="387015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Visa Best Practice for Tokenization"/>
          <p:cNvSpPr txBox="1"/>
          <p:nvPr>
            <p:ph type="title"/>
          </p:nvPr>
        </p:nvSpPr>
        <p:spPr>
          <a:xfrm>
            <a:off x="24053" y="239567"/>
            <a:ext cx="5915027" cy="487276"/>
          </a:xfrm>
          <a:prstGeom prst="rect">
            <a:avLst/>
          </a:prstGeom>
        </p:spPr>
        <p:txBody>
          <a:bodyPr/>
          <a:lstStyle/>
          <a:p>
            <a:pPr/>
            <a:r>
              <a:t>Visa Best Practice for Tokenization</a:t>
            </a:r>
          </a:p>
        </p:txBody>
      </p:sp>
      <p:pic>
        <p:nvPicPr>
          <p:cNvPr id="182" name="Image" descr="Image"/>
          <p:cNvPicPr>
            <a:picLocks noChangeAspect="1"/>
          </p:cNvPicPr>
          <p:nvPr/>
        </p:nvPicPr>
        <p:blipFill>
          <a:blip r:embed="rId2">
            <a:extLst/>
          </a:blip>
          <a:stretch>
            <a:fillRect/>
          </a:stretch>
        </p:blipFill>
        <p:spPr>
          <a:xfrm>
            <a:off x="0" y="774783"/>
            <a:ext cx="9144000" cy="464323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1*3Fd3BCeHV_cxeqJ_SKiPMQ.png" descr="1*3Fd3BCeHV_cxeqJ_SKiPMQ.png"/>
          <p:cNvPicPr>
            <a:picLocks noChangeAspect="1"/>
          </p:cNvPicPr>
          <p:nvPr/>
        </p:nvPicPr>
        <p:blipFill>
          <a:blip r:embed="rId2">
            <a:extLst/>
          </a:blip>
          <a:stretch>
            <a:fillRect/>
          </a:stretch>
        </p:blipFill>
        <p:spPr>
          <a:xfrm>
            <a:off x="173280" y="1032807"/>
            <a:ext cx="8200676" cy="3961952"/>
          </a:xfrm>
          <a:prstGeom prst="rect">
            <a:avLst/>
          </a:prstGeom>
          <a:ln w="12700">
            <a:miter lim="400000"/>
          </a:ln>
        </p:spPr>
      </p:pic>
      <p:sp>
        <p:nvSpPr>
          <p:cNvPr id="185" name="Token Mapping"/>
          <p:cNvSpPr txBox="1"/>
          <p:nvPr>
            <p:ph type="title"/>
          </p:nvPr>
        </p:nvSpPr>
        <p:spPr>
          <a:xfrm>
            <a:off x="24053" y="239567"/>
            <a:ext cx="5915027" cy="487276"/>
          </a:xfrm>
          <a:prstGeom prst="rect">
            <a:avLst/>
          </a:prstGeom>
        </p:spPr>
        <p:txBody>
          <a:bodyPr/>
          <a:lstStyle/>
          <a:p>
            <a:pPr/>
            <a:r>
              <a:t>Token Mapping</a:t>
            </a:r>
          </a:p>
        </p:txBody>
      </p:sp>
      <p:sp>
        <p:nvSpPr>
          <p:cNvPr id="186" name="World">
            <a:hlinkClick r:id="rId3" invalidUrl="" action="" tgtFrame="" tooltip="" history="1" highlightClick="0" endSnd="0"/>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sx="100000" sy="100000" kx="0" ky="0" algn="b" rotWithShape="0" blurRad="0" dist="0" dir="540000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ECR-20 Tokens</a:t>
            </a:r>
            <a:endParaRPr b="0" sz="1800"/>
          </a:p>
          <a:p>
            <a:pPr algn="l">
              <a:defRPr b="1" sz="3900">
                <a:solidFill>
                  <a:srgbClr val="C00000"/>
                </a:solidFill>
              </a:defRPr>
            </a:pP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189"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